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2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8693E-6FF1-47EC-BF57-674371D45C02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79E16-CD31-4E33-BDE2-9ED76B8987D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79E16-CD31-4E33-BDE2-9ED76B8987D8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79E16-CD31-4E33-BDE2-9ED76B8987D8}" type="slidenum">
              <a:rPr lang="nl-BE" smtClean="0"/>
              <a:pPr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79E16-CD31-4E33-BDE2-9ED76B8987D8}" type="slidenum">
              <a:rPr lang="nl-BE" smtClean="0"/>
              <a:pPr/>
              <a:t>3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79E16-CD31-4E33-BDE2-9ED76B8987D8}" type="slidenum">
              <a:rPr lang="nl-BE" smtClean="0"/>
              <a:pPr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79E16-CD31-4E33-BDE2-9ED76B8987D8}" type="slidenum">
              <a:rPr lang="nl-BE" smtClean="0"/>
              <a:pPr/>
              <a:t>5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058847-5996-49BF-BAED-0DE4F93F39DB}" type="datetimeFigureOut">
              <a:rPr lang="nl-BE" smtClean="0"/>
              <a:pPr/>
              <a:t>21/01/2011</a:t>
            </a:fld>
            <a:endParaRPr lang="nl-BE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471DC5-BB2B-49B0-86BB-1E1C22F2C791}" type="slidenum">
              <a:rPr lang="nl-BE" smtClean="0"/>
              <a:pPr/>
              <a:t>‹nr.›</a:t>
            </a:fld>
            <a:endParaRPr lang="nl-BE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2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3.jpe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Les 5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Sociaal werk is een sociale constructie</a:t>
            </a:r>
          </a:p>
          <a:p>
            <a:r>
              <a:rPr lang="nl-BE" smtClean="0"/>
              <a:t>Actoren</a:t>
            </a:r>
            <a:endParaRPr lang="nl-B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smtClean="0">
                <a:solidFill>
                  <a:srgbClr val="FF6600"/>
                </a:solidFill>
              </a:rPr>
              <a:t>2009-2010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19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>
                <a:solidFill>
                  <a:srgbClr val="FF6600"/>
                </a:solidFill>
              </a:rPr>
              <a:t>Auteur zelfstudiepakket: Joke Knockaert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0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02D97-0FCD-4C28-99E4-9AC4559FEF28}" type="slidenum">
              <a:rPr lang="en-GB"/>
              <a:pPr/>
              <a:t>2</a:t>
            </a:fld>
            <a:endParaRPr lang="en-GB"/>
          </a:p>
        </p:txBody>
      </p:sp>
      <p:sp>
        <p:nvSpPr>
          <p:cNvPr id="573443" name="Text Box 3"/>
          <p:cNvSpPr txBox="1">
            <a:spLocks noChangeArrowheads="1"/>
          </p:cNvSpPr>
          <p:nvPr/>
        </p:nvSpPr>
        <p:spPr bwMode="auto">
          <a:xfrm flipV="1">
            <a:off x="3352800" y="1600200"/>
            <a:ext cx="1066800" cy="36671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pPr>
              <a:spcBef>
                <a:spcPct val="50000"/>
              </a:spcBef>
            </a:pPr>
            <a:r>
              <a:rPr lang="nl-BE" b="1" dirty="0" smtClean="0">
                <a:solidFill>
                  <a:srgbClr val="000000"/>
                </a:solidFill>
              </a:rPr>
              <a:t>STAAT</a:t>
            </a:r>
            <a:endParaRPr lang="nl-NL" b="1" dirty="0">
              <a:solidFill>
                <a:srgbClr val="000000"/>
              </a:solidFill>
            </a:endParaRPr>
          </a:p>
        </p:txBody>
      </p:sp>
      <p:sp>
        <p:nvSpPr>
          <p:cNvPr id="573444" name="Text Box 4"/>
          <p:cNvSpPr txBox="1">
            <a:spLocks noChangeArrowheads="1"/>
          </p:cNvSpPr>
          <p:nvPr/>
        </p:nvSpPr>
        <p:spPr bwMode="auto">
          <a:xfrm>
            <a:off x="381000" y="5334000"/>
            <a:ext cx="1752600" cy="3667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b="1" dirty="0">
                <a:solidFill>
                  <a:srgbClr val="000000"/>
                </a:solidFill>
              </a:rPr>
              <a:t>BEVOLKING</a:t>
            </a:r>
            <a:endParaRPr lang="nl-NL" b="1" dirty="0">
              <a:solidFill>
                <a:srgbClr val="000000"/>
              </a:solidFill>
            </a:endParaRPr>
          </a:p>
        </p:txBody>
      </p:sp>
      <p:sp>
        <p:nvSpPr>
          <p:cNvPr id="573445" name="Text Box 5"/>
          <p:cNvSpPr txBox="1">
            <a:spLocks noChangeArrowheads="1"/>
          </p:cNvSpPr>
          <p:nvPr/>
        </p:nvSpPr>
        <p:spPr bwMode="auto">
          <a:xfrm>
            <a:off x="5715000" y="5334000"/>
            <a:ext cx="1981200" cy="366713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b="1" dirty="0">
                <a:solidFill>
                  <a:srgbClr val="000000"/>
                </a:solidFill>
              </a:rPr>
              <a:t>ORGANISATIES</a:t>
            </a:r>
            <a:endParaRPr lang="nl-NL" b="1" dirty="0">
              <a:solidFill>
                <a:srgbClr val="000000"/>
              </a:solidFill>
            </a:endParaRPr>
          </a:p>
        </p:txBody>
      </p:sp>
      <p:sp>
        <p:nvSpPr>
          <p:cNvPr id="573446" name="Line 6"/>
          <p:cNvSpPr>
            <a:spLocks noChangeShapeType="1"/>
          </p:cNvSpPr>
          <p:nvPr/>
        </p:nvSpPr>
        <p:spPr bwMode="auto">
          <a:xfrm flipH="1">
            <a:off x="1143000" y="2057400"/>
            <a:ext cx="2698750" cy="3238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47" name="Line 7"/>
          <p:cNvSpPr>
            <a:spLocks noChangeShapeType="1"/>
          </p:cNvSpPr>
          <p:nvPr/>
        </p:nvSpPr>
        <p:spPr bwMode="auto">
          <a:xfrm>
            <a:off x="3810000" y="2057400"/>
            <a:ext cx="2698750" cy="3238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cxnSp>
        <p:nvCxnSpPr>
          <p:cNvPr id="573448" name="AutoShape 8"/>
          <p:cNvCxnSpPr>
            <a:cxnSpLocks noChangeShapeType="1"/>
            <a:stCxn id="573446" idx="1"/>
            <a:endCxn id="573447" idx="1"/>
          </p:cNvCxnSpPr>
          <p:nvPr/>
        </p:nvCxnSpPr>
        <p:spPr bwMode="auto">
          <a:xfrm>
            <a:off x="1143000" y="5308600"/>
            <a:ext cx="536575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73449" name="Line 9"/>
          <p:cNvSpPr>
            <a:spLocks noChangeShapeType="1"/>
          </p:cNvSpPr>
          <p:nvPr/>
        </p:nvSpPr>
        <p:spPr bwMode="auto">
          <a:xfrm>
            <a:off x="3810000" y="20574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0" name="Line 10"/>
          <p:cNvSpPr>
            <a:spLocks noChangeShapeType="1"/>
          </p:cNvSpPr>
          <p:nvPr/>
        </p:nvSpPr>
        <p:spPr bwMode="auto">
          <a:xfrm flipV="1">
            <a:off x="1219200" y="4114800"/>
            <a:ext cx="25908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1" name="Line 11"/>
          <p:cNvSpPr>
            <a:spLocks noChangeShapeType="1"/>
          </p:cNvSpPr>
          <p:nvPr/>
        </p:nvSpPr>
        <p:spPr bwMode="auto">
          <a:xfrm>
            <a:off x="3810000" y="4114800"/>
            <a:ext cx="2667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2" name="Line 12"/>
          <p:cNvSpPr>
            <a:spLocks noChangeShapeType="1"/>
          </p:cNvSpPr>
          <p:nvPr/>
        </p:nvSpPr>
        <p:spPr bwMode="auto">
          <a:xfrm>
            <a:off x="4648200" y="2590800"/>
            <a:ext cx="9906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3" name="Line 13"/>
          <p:cNvSpPr>
            <a:spLocks noChangeShapeType="1"/>
          </p:cNvSpPr>
          <p:nvPr/>
        </p:nvSpPr>
        <p:spPr bwMode="auto">
          <a:xfrm>
            <a:off x="2895600" y="5562600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4" name="Line 14"/>
          <p:cNvSpPr>
            <a:spLocks noChangeShapeType="1"/>
          </p:cNvSpPr>
          <p:nvPr/>
        </p:nvSpPr>
        <p:spPr bwMode="auto">
          <a:xfrm flipV="1">
            <a:off x="1981200" y="2590800"/>
            <a:ext cx="11430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3455" name="Text Box 15"/>
          <p:cNvSpPr txBox="1">
            <a:spLocks noChangeArrowheads="1"/>
          </p:cNvSpPr>
          <p:nvPr/>
        </p:nvSpPr>
        <p:spPr bwMode="auto">
          <a:xfrm>
            <a:off x="5410200" y="2525713"/>
            <a:ext cx="19510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regelgeving</a:t>
            </a:r>
          </a:p>
          <a:p>
            <a:pPr>
              <a:buFontTx/>
              <a:buChar char="•"/>
            </a:pPr>
            <a:r>
              <a:rPr lang="nl-BE" sz="1400" b="1" dirty="0" smtClean="0">
                <a:solidFill>
                  <a:schemeClr val="tx2"/>
                </a:solidFill>
              </a:rPr>
              <a:t>financiering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controle/toezicht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inspraak/overleg</a:t>
            </a:r>
            <a:endParaRPr lang="nl-NL" sz="1400" b="1" dirty="0">
              <a:solidFill>
                <a:schemeClr val="tx2"/>
              </a:solidFill>
            </a:endParaRPr>
          </a:p>
        </p:txBody>
      </p:sp>
      <p:sp>
        <p:nvSpPr>
          <p:cNvPr id="573456" name="Text Box 16"/>
          <p:cNvSpPr txBox="1">
            <a:spLocks noChangeArrowheads="1"/>
          </p:cNvSpPr>
          <p:nvPr/>
        </p:nvSpPr>
        <p:spPr bwMode="auto">
          <a:xfrm>
            <a:off x="228600" y="2590800"/>
            <a:ext cx="23622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visie op samenleven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organisatie van de Mij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bepaling van de rechten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participatie</a:t>
            </a:r>
            <a:endParaRPr lang="nl-NL" sz="1400" b="1" dirty="0">
              <a:solidFill>
                <a:schemeClr val="tx2"/>
              </a:solidFill>
            </a:endParaRPr>
          </a:p>
        </p:txBody>
      </p:sp>
      <p:sp>
        <p:nvSpPr>
          <p:cNvPr id="573457" name="Text Box 17"/>
          <p:cNvSpPr txBox="1">
            <a:spLocks noChangeArrowheads="1"/>
          </p:cNvSpPr>
          <p:nvPr/>
        </p:nvSpPr>
        <p:spPr bwMode="auto">
          <a:xfrm>
            <a:off x="2143108" y="5286388"/>
            <a:ext cx="4572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nl-BE" sz="1400" dirty="0">
                <a:solidFill>
                  <a:schemeClr val="tx2"/>
                </a:solidFill>
              </a:rPr>
              <a:t>‘</a:t>
            </a:r>
            <a:r>
              <a:rPr lang="nl-BE" sz="1400" b="1" dirty="0">
                <a:solidFill>
                  <a:schemeClr val="tx2"/>
                </a:solidFill>
              </a:rPr>
              <a:t>diensten’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geldstroom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sociale controle</a:t>
            </a:r>
          </a:p>
          <a:p>
            <a:pPr>
              <a:buFontTx/>
              <a:buChar char="•"/>
            </a:pPr>
            <a:r>
              <a:rPr lang="nl-BE" sz="1400" b="1" dirty="0">
                <a:solidFill>
                  <a:schemeClr val="tx2"/>
                </a:solidFill>
              </a:rPr>
              <a:t>samenspraak</a:t>
            </a:r>
            <a:r>
              <a:rPr lang="nl-BE" sz="1400" dirty="0">
                <a:solidFill>
                  <a:schemeClr val="tx2"/>
                </a:solidFill>
              </a:rPr>
              <a:t> </a:t>
            </a:r>
            <a:r>
              <a:rPr lang="nl-BE" sz="1200" dirty="0">
                <a:solidFill>
                  <a:schemeClr val="tx2"/>
                </a:solidFill>
              </a:rPr>
              <a:t>(inspanningscontract, </a:t>
            </a:r>
            <a:r>
              <a:rPr lang="nl-BE" sz="1200" dirty="0" smtClean="0">
                <a:solidFill>
                  <a:schemeClr val="tx2"/>
                </a:solidFill>
              </a:rPr>
              <a:t>resultaatscontract)</a:t>
            </a:r>
            <a:endParaRPr lang="nl-NL" sz="1400" dirty="0">
              <a:solidFill>
                <a:schemeClr val="tx2"/>
              </a:solidFill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2. Sociaal Werk is een sociale constructie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85720" y="15001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2.2. De actoren</a:t>
            </a:r>
          </a:p>
        </p:txBody>
      </p:sp>
      <p:pic>
        <p:nvPicPr>
          <p:cNvPr id="23" name="Picture 4" descr="http://3.bp.blogspot.com/_-Bo3KIvxgqk/S8JhJmXICJI/AAAAAAAAAsE/DLW8Arelvrg/s1600/rubiks-cube.jp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02446" y="214291"/>
            <a:ext cx="766118" cy="78581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172200" y="6381774"/>
            <a:ext cx="2476500" cy="476250"/>
          </a:xfrm>
        </p:spPr>
        <p:txBody>
          <a:bodyPr/>
          <a:lstStyle/>
          <a:p>
            <a:r>
              <a:rPr lang="nl-BE" smtClean="0">
                <a:solidFill>
                  <a:srgbClr val="FF6600"/>
                </a:solidFill>
              </a:rPr>
              <a:t>2009-2010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914400" y="6329386"/>
            <a:ext cx="3962400" cy="457200"/>
          </a:xfrm>
        </p:spPr>
        <p:txBody>
          <a:bodyPr/>
          <a:lstStyle/>
          <a:p>
            <a:r>
              <a:rPr lang="nl-NL" smtClean="0">
                <a:solidFill>
                  <a:srgbClr val="FF6600"/>
                </a:solidFill>
              </a:rPr>
              <a:t>Auteur zelfstudiepakket: Joke Knockaert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1E06-F31F-4B05-92A5-CB88ED26AA14}" type="slidenum">
              <a:rPr lang="en-GB"/>
              <a:pPr/>
              <a:t>3</a:t>
            </a:fld>
            <a:endParaRPr lang="en-GB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2. Sociaal Werk is een sociale constructie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285720" y="15001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2.3. De actoren in detail</a:t>
            </a:r>
          </a:p>
        </p:txBody>
      </p:sp>
      <p:sp>
        <p:nvSpPr>
          <p:cNvPr id="574481" name="Text Box 17"/>
          <p:cNvSpPr txBox="1">
            <a:spLocks noChangeArrowheads="1"/>
          </p:cNvSpPr>
          <p:nvPr/>
        </p:nvSpPr>
        <p:spPr bwMode="auto">
          <a:xfrm>
            <a:off x="3042026" y="3505200"/>
            <a:ext cx="126504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BE" sz="1400" b="1" i="1" dirty="0">
                <a:solidFill>
                  <a:schemeClr val="tx2"/>
                </a:solidFill>
              </a:rPr>
              <a:t>politieke</a:t>
            </a:r>
          </a:p>
          <a:p>
            <a:r>
              <a:rPr lang="nl-BE" sz="1400" b="1" i="1" dirty="0">
                <a:solidFill>
                  <a:schemeClr val="tx2"/>
                </a:solidFill>
              </a:rPr>
              <a:t>democratie</a:t>
            </a:r>
            <a:endParaRPr lang="nl-NL" sz="1400" b="1" i="1" dirty="0">
              <a:solidFill>
                <a:schemeClr val="tx2"/>
              </a:solidFill>
            </a:endParaRPr>
          </a:p>
        </p:txBody>
      </p:sp>
      <p:sp>
        <p:nvSpPr>
          <p:cNvPr id="574482" name="Text Box 18"/>
          <p:cNvSpPr txBox="1">
            <a:spLocks noChangeArrowheads="1"/>
          </p:cNvSpPr>
          <p:nvPr/>
        </p:nvSpPr>
        <p:spPr bwMode="auto">
          <a:xfrm>
            <a:off x="4158241" y="3505200"/>
            <a:ext cx="1488286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BE" sz="1400" b="1" i="1" dirty="0" err="1">
                <a:solidFill>
                  <a:schemeClr val="tx2"/>
                </a:solidFill>
              </a:rPr>
              <a:t>verzorgings</a:t>
            </a:r>
            <a:r>
              <a:rPr lang="nl-BE" sz="1400" b="1" i="1" dirty="0">
                <a:solidFill>
                  <a:schemeClr val="tx2"/>
                </a:solidFill>
              </a:rPr>
              <a:t>-</a:t>
            </a:r>
          </a:p>
          <a:p>
            <a:r>
              <a:rPr lang="nl-BE" sz="1400" b="1" i="1" dirty="0">
                <a:solidFill>
                  <a:schemeClr val="tx2"/>
                </a:solidFill>
              </a:rPr>
              <a:t>bureaucratie</a:t>
            </a:r>
            <a:endParaRPr lang="nl-NL" sz="1400" b="1" i="1" dirty="0">
              <a:solidFill>
                <a:schemeClr val="tx2"/>
              </a:solidFill>
            </a:endParaRPr>
          </a:p>
        </p:txBody>
      </p:sp>
      <p:sp>
        <p:nvSpPr>
          <p:cNvPr id="574483" name="Text Box 19"/>
          <p:cNvSpPr txBox="1">
            <a:spLocks noChangeArrowheads="1"/>
          </p:cNvSpPr>
          <p:nvPr/>
        </p:nvSpPr>
        <p:spPr bwMode="auto">
          <a:xfrm>
            <a:off x="3414098" y="4724400"/>
            <a:ext cx="1785944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 i="1" dirty="0">
                <a:solidFill>
                  <a:schemeClr val="tx2"/>
                </a:solidFill>
              </a:rPr>
              <a:t>maatschappelijke dienstverlening</a:t>
            </a:r>
            <a:endParaRPr lang="nl-NL" sz="1400" b="1" i="1" dirty="0">
              <a:solidFill>
                <a:schemeClr val="tx2"/>
              </a:solidFill>
            </a:endParaRPr>
          </a:p>
        </p:txBody>
      </p:sp>
      <p:grpSp>
        <p:nvGrpSpPr>
          <p:cNvPr id="3" name="Groep 28"/>
          <p:cNvGrpSpPr/>
          <p:nvPr>
            <p:custDataLst>
              <p:tags r:id="rId2"/>
            </p:custDataLst>
          </p:nvPr>
        </p:nvGrpSpPr>
        <p:grpSpPr>
          <a:xfrm>
            <a:off x="214282" y="1371600"/>
            <a:ext cx="8929718" cy="5019395"/>
            <a:chOff x="0" y="1371600"/>
            <a:chExt cx="9144000" cy="5019395"/>
          </a:xfrm>
        </p:grpSpPr>
        <p:sp>
          <p:nvSpPr>
            <p:cNvPr id="574466" name="AutoShape 2"/>
            <p:cNvSpPr>
              <a:spLocks noChangeArrowheads="1"/>
            </p:cNvSpPr>
            <p:nvPr/>
          </p:nvSpPr>
          <p:spPr bwMode="auto">
            <a:xfrm>
              <a:off x="5715008" y="4857760"/>
              <a:ext cx="1214446" cy="950912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rgbClr val="0066FF">
                    <a:shade val="30000"/>
                    <a:satMod val="115000"/>
                  </a:srgbClr>
                </a:gs>
                <a:gs pos="50000">
                  <a:srgbClr val="0066FF">
                    <a:shade val="67500"/>
                    <a:satMod val="115000"/>
                  </a:srgbClr>
                </a:gs>
                <a:gs pos="100000">
                  <a:srgbClr val="0066FF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12700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nl-NL" sz="4200">
                <a:solidFill>
                  <a:srgbClr val="0066FF"/>
                </a:solidFill>
              </a:endParaRPr>
            </a:p>
          </p:txBody>
        </p:sp>
        <p:sp>
          <p:nvSpPr>
            <p:cNvPr id="574467" name="AutoShape 3"/>
            <p:cNvSpPr>
              <a:spLocks noChangeArrowheads="1"/>
            </p:cNvSpPr>
            <p:nvPr/>
          </p:nvSpPr>
          <p:spPr bwMode="auto">
            <a:xfrm>
              <a:off x="1428728" y="4929198"/>
              <a:ext cx="1249384" cy="898514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74468" name="AutoShape 4"/>
            <p:cNvSpPr>
              <a:spLocks noChangeArrowheads="1"/>
            </p:cNvSpPr>
            <p:nvPr/>
          </p:nvSpPr>
          <p:spPr bwMode="auto">
            <a:xfrm>
              <a:off x="3352800" y="1371600"/>
              <a:ext cx="1454150" cy="1093788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 w="127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>
                <a:solidFill>
                  <a:srgbClr val="FFC000"/>
                </a:solidFill>
              </a:endParaRPr>
            </a:p>
          </p:txBody>
        </p:sp>
        <p:sp>
          <p:nvSpPr>
            <p:cNvPr id="574471" name="Line 7"/>
            <p:cNvSpPr>
              <a:spLocks noChangeShapeType="1"/>
            </p:cNvSpPr>
            <p:nvPr/>
          </p:nvSpPr>
          <p:spPr bwMode="auto">
            <a:xfrm flipH="1">
              <a:off x="4038597" y="1785926"/>
              <a:ext cx="45719" cy="24050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nl-NL"/>
            </a:p>
          </p:txBody>
        </p:sp>
        <p:sp>
          <p:nvSpPr>
            <p:cNvPr id="574472" name="Line 8"/>
            <p:cNvSpPr>
              <a:spLocks noChangeShapeType="1"/>
            </p:cNvSpPr>
            <p:nvPr/>
          </p:nvSpPr>
          <p:spPr bwMode="auto">
            <a:xfrm flipH="1">
              <a:off x="1857356" y="4191000"/>
              <a:ext cx="2181244" cy="14525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nl-NL"/>
            </a:p>
          </p:txBody>
        </p:sp>
        <p:sp>
          <p:nvSpPr>
            <p:cNvPr id="574473" name="Line 9"/>
            <p:cNvSpPr>
              <a:spLocks noChangeShapeType="1"/>
            </p:cNvSpPr>
            <p:nvPr/>
          </p:nvSpPr>
          <p:spPr bwMode="auto">
            <a:xfrm>
              <a:off x="4038600" y="4191000"/>
              <a:ext cx="2462226" cy="14525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nl-NL"/>
            </a:p>
          </p:txBody>
        </p:sp>
        <p:sp>
          <p:nvSpPr>
            <p:cNvPr id="574474" name="Text Box 10"/>
            <p:cNvSpPr txBox="1">
              <a:spLocks noChangeArrowheads="1"/>
            </p:cNvSpPr>
            <p:nvPr/>
          </p:nvSpPr>
          <p:spPr bwMode="auto">
            <a:xfrm>
              <a:off x="4276740" y="1552564"/>
              <a:ext cx="1219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>
                  <a:solidFill>
                    <a:srgbClr val="FFC000"/>
                  </a:solidFill>
                </a:rPr>
                <a:t>regering</a:t>
              </a:r>
              <a:endParaRPr lang="nl-NL" sz="1400" b="1">
                <a:solidFill>
                  <a:srgbClr val="FFC000"/>
                </a:solidFill>
              </a:endParaRPr>
            </a:p>
          </p:txBody>
        </p:sp>
        <p:sp>
          <p:nvSpPr>
            <p:cNvPr id="574475" name="Text Box 11"/>
            <p:cNvSpPr txBox="1">
              <a:spLocks noChangeArrowheads="1"/>
            </p:cNvSpPr>
            <p:nvPr/>
          </p:nvSpPr>
          <p:spPr bwMode="auto">
            <a:xfrm>
              <a:off x="1676400" y="2286000"/>
              <a:ext cx="1828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>
                  <a:solidFill>
                    <a:srgbClr val="FFC000"/>
                  </a:solidFill>
                </a:rPr>
                <a:t>parlement/rechter</a:t>
              </a:r>
              <a:endParaRPr lang="nl-NL" sz="1400" b="1">
                <a:solidFill>
                  <a:srgbClr val="FFC000"/>
                </a:solidFill>
              </a:endParaRPr>
            </a:p>
          </p:txBody>
        </p:sp>
        <p:sp>
          <p:nvSpPr>
            <p:cNvPr id="574476" name="Text Box 12"/>
            <p:cNvSpPr txBox="1">
              <a:spLocks noChangeArrowheads="1"/>
            </p:cNvSpPr>
            <p:nvPr/>
          </p:nvSpPr>
          <p:spPr bwMode="auto">
            <a:xfrm>
              <a:off x="4800600" y="2286000"/>
              <a:ext cx="1371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 dirty="0">
                  <a:solidFill>
                    <a:srgbClr val="FFC000"/>
                  </a:solidFill>
                </a:rPr>
                <a:t>administratie </a:t>
              </a:r>
              <a:r>
                <a:rPr lang="nl-BE" sz="1200" b="1" dirty="0">
                  <a:solidFill>
                    <a:srgbClr val="FFC000"/>
                  </a:solidFill>
                </a:rPr>
                <a:t>(politie, justitie)</a:t>
              </a:r>
              <a:endParaRPr lang="nl-NL" sz="1200" b="1" dirty="0">
                <a:solidFill>
                  <a:srgbClr val="FFC000"/>
                </a:solidFill>
              </a:endParaRPr>
            </a:p>
          </p:txBody>
        </p:sp>
        <p:sp>
          <p:nvSpPr>
            <p:cNvPr id="574477" name="Text Box 13"/>
            <p:cNvSpPr txBox="1">
              <a:spLocks noChangeArrowheads="1"/>
            </p:cNvSpPr>
            <p:nvPr/>
          </p:nvSpPr>
          <p:spPr bwMode="auto">
            <a:xfrm>
              <a:off x="5191140" y="1476364"/>
              <a:ext cx="1524000" cy="33655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600" b="1" dirty="0"/>
                <a:t>STAAT</a:t>
              </a:r>
              <a:endParaRPr lang="nl-NL" sz="1600" b="1" dirty="0"/>
            </a:p>
          </p:txBody>
        </p:sp>
        <p:sp>
          <p:nvSpPr>
            <p:cNvPr id="574478" name="Text Box 14"/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1981200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spcBef>
                  <a:spcPts val="0"/>
                </a:spcBef>
              </a:pPr>
              <a:r>
                <a:rPr lang="nl-BE" sz="1400" b="1" dirty="0">
                  <a:solidFill>
                    <a:srgbClr val="FF0000"/>
                  </a:solidFill>
                </a:rPr>
                <a:t>burger/</a:t>
              </a:r>
              <a:r>
                <a:rPr lang="nl-BE" sz="1400" b="1" dirty="0" smtClean="0">
                  <a:solidFill>
                    <a:srgbClr val="FF0000"/>
                  </a:solidFill>
                </a:rPr>
                <a:t>publiek</a:t>
              </a:r>
            </a:p>
            <a:p>
              <a:pPr>
                <a:spcBef>
                  <a:spcPts val="0"/>
                </a:spcBef>
              </a:pPr>
              <a:r>
                <a:rPr lang="nl-BE" sz="1000" b="1" dirty="0" smtClean="0">
                  <a:solidFill>
                    <a:srgbClr val="FF0000"/>
                  </a:solidFill>
                </a:rPr>
                <a:t>rechten</a:t>
              </a:r>
            </a:p>
            <a:p>
              <a:pPr>
                <a:spcBef>
                  <a:spcPts val="0"/>
                </a:spcBef>
              </a:pPr>
              <a:r>
                <a:rPr lang="nl-BE" sz="1000" b="1" dirty="0" smtClean="0">
                  <a:solidFill>
                    <a:srgbClr val="FF0000"/>
                  </a:solidFill>
                </a:rPr>
                <a:t>maatschappelijke positie</a:t>
              </a:r>
              <a:endParaRPr lang="nl-NL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574479" name="Text Box 15"/>
            <p:cNvSpPr txBox="1">
              <a:spLocks noChangeArrowheads="1"/>
            </p:cNvSpPr>
            <p:nvPr/>
          </p:nvSpPr>
          <p:spPr bwMode="auto">
            <a:xfrm>
              <a:off x="0" y="5867400"/>
              <a:ext cx="2743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nl-BE" sz="1400" b="1" dirty="0">
                  <a:solidFill>
                    <a:srgbClr val="FF0000"/>
                  </a:solidFill>
                </a:rPr>
                <a:t>consument/</a:t>
              </a:r>
              <a:r>
                <a:rPr lang="nl-BE" sz="1400" b="1" dirty="0" smtClean="0">
                  <a:solidFill>
                    <a:srgbClr val="FF0000"/>
                  </a:solidFill>
                </a:rPr>
                <a:t>producent</a:t>
              </a:r>
            </a:p>
            <a:p>
              <a:pPr>
                <a:spcBef>
                  <a:spcPts val="0"/>
                </a:spcBef>
              </a:pPr>
              <a:r>
                <a:rPr lang="nl-BE" sz="1000" b="1" dirty="0" smtClean="0">
                  <a:solidFill>
                    <a:srgbClr val="FF0000"/>
                  </a:solidFill>
                  <a:latin typeface="Verdana"/>
                </a:rPr>
                <a:t>financieel economisch</a:t>
              </a:r>
              <a:endParaRPr lang="nl-NL" sz="1000" b="1" dirty="0">
                <a:solidFill>
                  <a:srgbClr val="FF0000"/>
                </a:solidFill>
                <a:latin typeface="Verdana"/>
              </a:endParaRPr>
            </a:p>
          </p:txBody>
        </p:sp>
        <p:sp>
          <p:nvSpPr>
            <p:cNvPr id="574480" name="Text Box 16"/>
            <p:cNvSpPr txBox="1">
              <a:spLocks noChangeArrowheads="1"/>
            </p:cNvSpPr>
            <p:nvPr/>
          </p:nvSpPr>
          <p:spPr bwMode="auto">
            <a:xfrm>
              <a:off x="2214546" y="5929330"/>
              <a:ext cx="2362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nl-BE" sz="1400" b="1" dirty="0">
                  <a:solidFill>
                    <a:srgbClr val="FF0000"/>
                  </a:solidFill>
                </a:rPr>
                <a:t>cliënt/patiënt/</a:t>
              </a:r>
              <a:r>
                <a:rPr lang="nl-BE" sz="1400" b="1" dirty="0" smtClean="0">
                  <a:solidFill>
                    <a:srgbClr val="FF0000"/>
                  </a:solidFill>
                </a:rPr>
                <a:t>gebruiker</a:t>
              </a:r>
            </a:p>
            <a:p>
              <a:pPr>
                <a:spcBef>
                  <a:spcPts val="0"/>
                </a:spcBef>
              </a:pPr>
              <a:r>
                <a:rPr lang="nl-BE" sz="1000" b="1" dirty="0" smtClean="0">
                  <a:solidFill>
                    <a:srgbClr val="FF0000"/>
                  </a:solidFill>
                  <a:latin typeface="Verdana"/>
                </a:rPr>
                <a:t>probleem behoefte</a:t>
              </a:r>
              <a:endParaRPr lang="nl-NL" sz="1000" b="1" dirty="0">
                <a:solidFill>
                  <a:srgbClr val="FF0000"/>
                </a:solidFill>
                <a:latin typeface="Verdana"/>
              </a:endParaRPr>
            </a:p>
          </p:txBody>
        </p:sp>
        <p:sp>
          <p:nvSpPr>
            <p:cNvPr id="574484" name="Text Box 20"/>
            <p:cNvSpPr txBox="1">
              <a:spLocks noChangeArrowheads="1"/>
            </p:cNvSpPr>
            <p:nvPr/>
          </p:nvSpPr>
          <p:spPr bwMode="auto">
            <a:xfrm>
              <a:off x="0" y="5410200"/>
              <a:ext cx="1447800" cy="33655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600" b="1" dirty="0">
                  <a:solidFill>
                    <a:srgbClr val="000000"/>
                  </a:solidFill>
                </a:rPr>
                <a:t>BEVOLKING</a:t>
              </a:r>
              <a:endParaRPr lang="nl-NL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574485" name="Text Box 21"/>
            <p:cNvSpPr txBox="1">
              <a:spLocks noChangeArrowheads="1"/>
            </p:cNvSpPr>
            <p:nvPr/>
          </p:nvSpPr>
          <p:spPr bwMode="auto">
            <a:xfrm>
              <a:off x="4724400" y="5791200"/>
              <a:ext cx="134723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 dirty="0">
                  <a:solidFill>
                    <a:srgbClr val="0066FF"/>
                  </a:solidFill>
                </a:rPr>
                <a:t>uitvoerend werknemer</a:t>
              </a:r>
              <a:endParaRPr lang="nl-NL" sz="1400" b="1" dirty="0">
                <a:solidFill>
                  <a:srgbClr val="0066FF"/>
                </a:solidFill>
              </a:endParaRPr>
            </a:p>
          </p:txBody>
        </p:sp>
        <p:sp>
          <p:nvSpPr>
            <p:cNvPr id="574486" name="Text Box 22"/>
            <p:cNvSpPr txBox="1">
              <a:spLocks noChangeArrowheads="1"/>
            </p:cNvSpPr>
            <p:nvPr/>
          </p:nvSpPr>
          <p:spPr bwMode="auto">
            <a:xfrm>
              <a:off x="7022617" y="5943600"/>
              <a:ext cx="212138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 dirty="0">
                  <a:solidFill>
                    <a:srgbClr val="0066FF"/>
                  </a:solidFill>
                </a:rPr>
                <a:t>directie/management</a:t>
              </a:r>
              <a:endParaRPr lang="nl-NL" sz="1400" b="1" dirty="0">
                <a:solidFill>
                  <a:srgbClr val="0066FF"/>
                </a:solidFill>
              </a:endParaRPr>
            </a:p>
          </p:txBody>
        </p:sp>
        <p:sp>
          <p:nvSpPr>
            <p:cNvPr id="574487" name="Text Box 23"/>
            <p:cNvSpPr txBox="1">
              <a:spLocks noChangeArrowheads="1"/>
            </p:cNvSpPr>
            <p:nvPr/>
          </p:nvSpPr>
          <p:spPr bwMode="auto">
            <a:xfrm>
              <a:off x="6248400" y="4648200"/>
              <a:ext cx="2667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400" b="1">
                  <a:solidFill>
                    <a:srgbClr val="0066FF"/>
                  </a:solidFill>
                </a:rPr>
                <a:t>werkgever/raad van bestuur</a:t>
              </a:r>
              <a:endParaRPr lang="nl-NL" sz="1400" b="1">
                <a:solidFill>
                  <a:srgbClr val="0066FF"/>
                </a:solidFill>
              </a:endParaRPr>
            </a:p>
          </p:txBody>
        </p:sp>
        <p:sp>
          <p:nvSpPr>
            <p:cNvPr id="574488" name="Text Box 24"/>
            <p:cNvSpPr txBox="1">
              <a:spLocks noChangeArrowheads="1"/>
            </p:cNvSpPr>
            <p:nvPr/>
          </p:nvSpPr>
          <p:spPr bwMode="auto">
            <a:xfrm>
              <a:off x="7010400" y="5257800"/>
              <a:ext cx="1905000" cy="581025"/>
            </a:xfrm>
            <a:prstGeom prst="rect">
              <a:avLst/>
            </a:prstGeom>
            <a:solidFill>
              <a:srgbClr val="00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l-BE" sz="1600" b="1" dirty="0">
                  <a:solidFill>
                    <a:srgbClr val="000000"/>
                  </a:solidFill>
                </a:rPr>
                <a:t>SOCIAAL WERK ORGANISATIES</a:t>
              </a:r>
              <a:endParaRPr lang="nl-NL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574470" name="AutoShape 6"/>
            <p:cNvSpPr>
              <a:spLocks noChangeArrowheads="1"/>
            </p:cNvSpPr>
            <p:nvPr/>
          </p:nvSpPr>
          <p:spPr bwMode="auto">
            <a:xfrm>
              <a:off x="1828800" y="1752600"/>
              <a:ext cx="4678363" cy="3922713"/>
            </a:xfrm>
            <a:prstGeom prst="triangle">
              <a:avLst>
                <a:gd name="adj" fmla="val 4782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</p:grpSp>
      <p:sp>
        <p:nvSpPr>
          <p:cNvPr id="32" name="Tekstvak 31"/>
          <p:cNvSpPr txBox="1"/>
          <p:nvPr/>
        </p:nvSpPr>
        <p:spPr>
          <a:xfrm>
            <a:off x="304800" y="3276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 err="1" smtClean="0">
                <a:solidFill>
                  <a:srgbClr val="33CC33"/>
                </a:solidFill>
                <a:latin typeface="Verdana"/>
              </a:rPr>
              <a:t>political-social-ideological</a:t>
            </a:r>
            <a:r>
              <a:rPr lang="nl-NL" sz="1200" b="1" i="1" dirty="0" smtClean="0">
                <a:solidFill>
                  <a:srgbClr val="33CC33"/>
                </a:solidFill>
                <a:latin typeface="Verdana"/>
              </a:rPr>
              <a:t> arena</a:t>
            </a:r>
            <a:endParaRPr lang="nl-NL" sz="1200" b="1" i="1" dirty="0">
              <a:solidFill>
                <a:srgbClr val="33CC33"/>
              </a:solidFill>
              <a:latin typeface="Verdana"/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5486400" y="33528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 err="1" smtClean="0">
                <a:solidFill>
                  <a:srgbClr val="33CC33"/>
                </a:solidFill>
                <a:latin typeface="Verdana"/>
              </a:rPr>
              <a:t>agency-professional</a:t>
            </a:r>
            <a:r>
              <a:rPr lang="nl-NL" sz="1200" b="1" i="1" dirty="0" smtClean="0">
                <a:solidFill>
                  <a:srgbClr val="33CC33"/>
                </a:solidFill>
                <a:latin typeface="Verdana"/>
              </a:rPr>
              <a:t> arena</a:t>
            </a:r>
            <a:endParaRPr lang="nl-NL" sz="1200" b="1" i="1" dirty="0">
              <a:solidFill>
                <a:srgbClr val="33CC33"/>
              </a:solidFill>
              <a:latin typeface="Verdana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2971800" y="53340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 err="1" smtClean="0">
                <a:solidFill>
                  <a:srgbClr val="33CC33"/>
                </a:solidFill>
                <a:latin typeface="Verdana"/>
              </a:rPr>
              <a:t>cliënt-worker-agency</a:t>
            </a:r>
            <a:r>
              <a:rPr lang="nl-NL" sz="1200" b="1" i="1" dirty="0" smtClean="0">
                <a:solidFill>
                  <a:srgbClr val="33CC33"/>
                </a:solidFill>
                <a:latin typeface="Verdana"/>
              </a:rPr>
              <a:t> arena</a:t>
            </a:r>
            <a:endParaRPr lang="nl-NL" sz="1200" b="1" i="1" dirty="0">
              <a:solidFill>
                <a:srgbClr val="33CC33"/>
              </a:solidFill>
              <a:latin typeface="Verdana"/>
            </a:endParaRPr>
          </a:p>
        </p:txBody>
      </p:sp>
      <p:pic>
        <p:nvPicPr>
          <p:cNvPr id="35" name="Picture 4" descr="http://3.bp.blogspot.com/_-Bo3KIvxgqk/S8JhJmXICJI/AAAAAAAAAsE/DLW8Arelvrg/s1600/rubiks-cube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02446" y="214291"/>
            <a:ext cx="766118" cy="78581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81" grpId="0"/>
      <p:bldP spid="574482" grpId="0"/>
      <p:bldP spid="574483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172200" y="6381774"/>
            <a:ext cx="2476500" cy="476250"/>
          </a:xfrm>
        </p:spPr>
        <p:txBody>
          <a:bodyPr/>
          <a:lstStyle/>
          <a:p>
            <a:r>
              <a:rPr lang="nl-BE" smtClean="0">
                <a:solidFill>
                  <a:srgbClr val="FF6600"/>
                </a:solidFill>
              </a:rPr>
              <a:t>2009-2010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914400" y="6329386"/>
            <a:ext cx="3962400" cy="457200"/>
          </a:xfrm>
        </p:spPr>
        <p:txBody>
          <a:bodyPr/>
          <a:lstStyle/>
          <a:p>
            <a:r>
              <a:rPr lang="nl-NL" smtClean="0">
                <a:solidFill>
                  <a:srgbClr val="FF6600"/>
                </a:solidFill>
              </a:rPr>
              <a:t>Auteur zelfstudiepakket: Joke Knockaert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1E06-F31F-4B05-92A5-CB88ED26AA14}" type="slidenum">
              <a:rPr lang="en-GB"/>
              <a:pPr/>
              <a:t>4</a:t>
            </a:fld>
            <a:endParaRPr lang="en-GB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2. Sociaal Werk is een sociale constructie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285720" y="15001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2.3. De actoren in detail</a:t>
            </a:r>
          </a:p>
        </p:txBody>
      </p:sp>
      <p:pic>
        <p:nvPicPr>
          <p:cNvPr id="35" name="Picture 2" descr="http://www.hellodaly.com/uploaded_images/squeezed-707834.jp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14678" y="2036820"/>
            <a:ext cx="3378641" cy="4507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Tekstvak 35"/>
          <p:cNvSpPr txBox="1"/>
          <p:nvPr/>
        </p:nvSpPr>
        <p:spPr>
          <a:xfrm rot="20649473">
            <a:off x="6671348" y="1754921"/>
            <a:ext cx="222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Eisen werkgever sociaal werker</a:t>
            </a:r>
            <a:endParaRPr lang="nl-BE" dirty="0"/>
          </a:p>
        </p:txBody>
      </p:sp>
      <p:sp>
        <p:nvSpPr>
          <p:cNvPr id="37" name="Tekstvak 36"/>
          <p:cNvSpPr txBox="1"/>
          <p:nvPr/>
        </p:nvSpPr>
        <p:spPr>
          <a:xfrm rot="780959">
            <a:off x="6802191" y="2941969"/>
            <a:ext cx="2022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Missie organisatie sociaal werker</a:t>
            </a:r>
            <a:endParaRPr lang="nl-BE" dirty="0"/>
          </a:p>
        </p:txBody>
      </p:sp>
      <p:sp>
        <p:nvSpPr>
          <p:cNvPr id="38" name="Tekstvak 37"/>
          <p:cNvSpPr txBox="1"/>
          <p:nvPr/>
        </p:nvSpPr>
        <p:spPr>
          <a:xfrm rot="1207220">
            <a:off x="6688773" y="5866408"/>
            <a:ext cx="2022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Visie team</a:t>
            </a:r>
            <a:endParaRPr lang="nl-BE" dirty="0"/>
          </a:p>
        </p:txBody>
      </p:sp>
      <p:sp>
        <p:nvSpPr>
          <p:cNvPr id="39" name="Tekstvak 38"/>
          <p:cNvSpPr txBox="1"/>
          <p:nvPr/>
        </p:nvSpPr>
        <p:spPr>
          <a:xfrm rot="1142586">
            <a:off x="1264524" y="2241008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Verwachtingen cliënt</a:t>
            </a:r>
            <a:endParaRPr lang="nl-BE" dirty="0"/>
          </a:p>
        </p:txBody>
      </p:sp>
      <p:sp>
        <p:nvSpPr>
          <p:cNvPr id="40" name="Tekstvak 39"/>
          <p:cNvSpPr txBox="1"/>
          <p:nvPr/>
        </p:nvSpPr>
        <p:spPr>
          <a:xfrm rot="20920167">
            <a:off x="329507" y="3121280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Verwachtingen familie cliënt</a:t>
            </a:r>
            <a:endParaRPr lang="nl-BE" dirty="0"/>
          </a:p>
        </p:txBody>
      </p:sp>
      <p:sp>
        <p:nvSpPr>
          <p:cNvPr id="41" name="Tekstvak 40"/>
          <p:cNvSpPr txBox="1"/>
          <p:nvPr/>
        </p:nvSpPr>
        <p:spPr>
          <a:xfrm rot="759725">
            <a:off x="4189620" y="1642505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Verwachtingen omgeving</a:t>
            </a:r>
            <a:endParaRPr lang="nl-BE" dirty="0"/>
          </a:p>
        </p:txBody>
      </p:sp>
      <p:sp>
        <p:nvSpPr>
          <p:cNvPr id="42" name="Tekstvak 41"/>
          <p:cNvSpPr txBox="1"/>
          <p:nvPr/>
        </p:nvSpPr>
        <p:spPr>
          <a:xfrm rot="20949007">
            <a:off x="1258325" y="3914759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Regelgeving beleid</a:t>
            </a:r>
            <a:endParaRPr lang="nl-BE" dirty="0"/>
          </a:p>
        </p:txBody>
      </p:sp>
      <p:sp>
        <p:nvSpPr>
          <p:cNvPr id="43" name="Tekstvak 42"/>
          <p:cNvSpPr txBox="1"/>
          <p:nvPr/>
        </p:nvSpPr>
        <p:spPr>
          <a:xfrm rot="21153622">
            <a:off x="6631313" y="3999708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Beleidsplan sector</a:t>
            </a:r>
            <a:endParaRPr lang="nl-BE" dirty="0"/>
          </a:p>
        </p:txBody>
      </p:sp>
      <p:sp>
        <p:nvSpPr>
          <p:cNvPr id="44" name="Tekstvak 43"/>
          <p:cNvSpPr txBox="1"/>
          <p:nvPr/>
        </p:nvSpPr>
        <p:spPr>
          <a:xfrm rot="1195658">
            <a:off x="1176585" y="5295430"/>
            <a:ext cx="202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Eisen ambtenaren</a:t>
            </a:r>
            <a:endParaRPr lang="nl-BE" dirty="0"/>
          </a:p>
        </p:txBody>
      </p:sp>
      <p:pic>
        <p:nvPicPr>
          <p:cNvPr id="45" name="Picture 4" descr="http://3.bp.blogspot.com/_-Bo3KIvxgqk/S8JhJmXICJI/AAAAAAAAAsE/DLW8Arelvrg/s1600/rubiks-cube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02446" y="214291"/>
            <a:ext cx="766118" cy="78581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172200" y="6381774"/>
            <a:ext cx="2476500" cy="476250"/>
          </a:xfrm>
        </p:spPr>
        <p:txBody>
          <a:bodyPr/>
          <a:lstStyle/>
          <a:p>
            <a:r>
              <a:rPr lang="nl-BE" smtClean="0">
                <a:solidFill>
                  <a:srgbClr val="FF6600"/>
                </a:solidFill>
              </a:rPr>
              <a:t>2009-2010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914400" y="6362724"/>
            <a:ext cx="3962400" cy="457200"/>
          </a:xfrm>
        </p:spPr>
        <p:txBody>
          <a:bodyPr/>
          <a:lstStyle/>
          <a:p>
            <a:r>
              <a:rPr lang="nl-NL" smtClean="0">
                <a:solidFill>
                  <a:srgbClr val="FF6600"/>
                </a:solidFill>
              </a:rPr>
              <a:t>Auteur zelfstudiepakket: Joke Knockaert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2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E688-48F2-4EA6-8B54-1BCBF9C3E86E}" type="slidenum">
              <a:rPr lang="en-GB"/>
              <a:pPr/>
              <a:t>5</a:t>
            </a:fld>
            <a:endParaRPr lang="en-GB"/>
          </a:p>
        </p:txBody>
      </p:sp>
      <p:sp>
        <p:nvSpPr>
          <p:cNvPr id="575490" name="AutoShape 2"/>
          <p:cNvSpPr>
            <a:spLocks noChangeArrowheads="1"/>
          </p:cNvSpPr>
          <p:nvPr/>
        </p:nvSpPr>
        <p:spPr bwMode="auto">
          <a:xfrm>
            <a:off x="5715000" y="4953000"/>
            <a:ext cx="1454150" cy="1093788"/>
          </a:xfrm>
          <a:prstGeom prst="triangle">
            <a:avLst>
              <a:gd name="adj" fmla="val 50000"/>
            </a:avLst>
          </a:prstGeom>
          <a:solidFill>
            <a:schemeClr val="accent1">
              <a:alpha val="50000"/>
            </a:schemeClr>
          </a:solidFill>
          <a:ln w="1270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nl-NL" sz="4200">
              <a:solidFill>
                <a:srgbClr val="0066FF"/>
              </a:solidFill>
            </a:endParaRPr>
          </a:p>
        </p:txBody>
      </p:sp>
      <p:sp>
        <p:nvSpPr>
          <p:cNvPr id="575491" name="AutoShape 3"/>
          <p:cNvSpPr>
            <a:spLocks noChangeArrowheads="1"/>
          </p:cNvSpPr>
          <p:nvPr/>
        </p:nvSpPr>
        <p:spPr bwMode="auto">
          <a:xfrm>
            <a:off x="1295400" y="4876800"/>
            <a:ext cx="1454150" cy="1093788"/>
          </a:xfrm>
          <a:prstGeom prst="triangle">
            <a:avLst>
              <a:gd name="adj" fmla="val 50000"/>
            </a:avLst>
          </a:prstGeom>
          <a:solidFill>
            <a:srgbClr val="00FF00">
              <a:alpha val="50000"/>
            </a:srgbClr>
          </a:soli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75492" name="AutoShape 4"/>
          <p:cNvSpPr>
            <a:spLocks noChangeArrowheads="1"/>
          </p:cNvSpPr>
          <p:nvPr/>
        </p:nvSpPr>
        <p:spPr bwMode="auto">
          <a:xfrm>
            <a:off x="3352800" y="1371600"/>
            <a:ext cx="1454150" cy="1093788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  <a:ln w="12700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75494" name="AutoShape 6"/>
          <p:cNvSpPr>
            <a:spLocks noChangeArrowheads="1"/>
          </p:cNvSpPr>
          <p:nvPr/>
        </p:nvSpPr>
        <p:spPr bwMode="auto">
          <a:xfrm>
            <a:off x="1828800" y="1752600"/>
            <a:ext cx="4678363" cy="3922713"/>
          </a:xfrm>
          <a:prstGeom prst="triangle">
            <a:avLst>
              <a:gd name="adj" fmla="val 47824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75495" name="Text Box 7"/>
          <p:cNvSpPr txBox="1">
            <a:spLocks noChangeArrowheads="1"/>
          </p:cNvSpPr>
          <p:nvPr/>
        </p:nvSpPr>
        <p:spPr bwMode="auto">
          <a:xfrm>
            <a:off x="4500562" y="1500174"/>
            <a:ext cx="914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600" b="1" dirty="0">
                <a:solidFill>
                  <a:srgbClr val="000000"/>
                </a:solidFill>
              </a:rPr>
              <a:t>STAAT</a:t>
            </a:r>
            <a:endParaRPr lang="nl-NL" sz="1600" b="1" dirty="0">
              <a:solidFill>
                <a:srgbClr val="000000"/>
              </a:solidFill>
            </a:endParaRPr>
          </a:p>
        </p:txBody>
      </p:sp>
      <p:sp>
        <p:nvSpPr>
          <p:cNvPr id="575496" name="Text Box 8"/>
          <p:cNvSpPr txBox="1">
            <a:spLocks noChangeArrowheads="1"/>
          </p:cNvSpPr>
          <p:nvPr/>
        </p:nvSpPr>
        <p:spPr bwMode="auto">
          <a:xfrm>
            <a:off x="142844" y="6000768"/>
            <a:ext cx="1828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600" b="1" dirty="0">
                <a:solidFill>
                  <a:srgbClr val="000000"/>
                </a:solidFill>
              </a:rPr>
              <a:t>GEMEENSCHAP</a:t>
            </a:r>
            <a:endParaRPr lang="nl-NL" sz="1600" b="1" dirty="0">
              <a:solidFill>
                <a:srgbClr val="000000"/>
              </a:solidFill>
            </a:endParaRPr>
          </a:p>
        </p:txBody>
      </p:sp>
      <p:sp>
        <p:nvSpPr>
          <p:cNvPr id="575497" name="Text Box 9"/>
          <p:cNvSpPr txBox="1">
            <a:spLocks noChangeArrowheads="1"/>
          </p:cNvSpPr>
          <p:nvPr/>
        </p:nvSpPr>
        <p:spPr bwMode="auto">
          <a:xfrm>
            <a:off x="6877050" y="6021388"/>
            <a:ext cx="990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600" b="1" dirty="0">
                <a:solidFill>
                  <a:srgbClr val="000000"/>
                </a:solidFill>
              </a:rPr>
              <a:t>MARKT</a:t>
            </a:r>
            <a:endParaRPr lang="nl-NL" sz="1600" b="1" dirty="0">
              <a:solidFill>
                <a:srgbClr val="000000"/>
              </a:solidFill>
            </a:endParaRPr>
          </a:p>
        </p:txBody>
      </p:sp>
      <p:sp>
        <p:nvSpPr>
          <p:cNvPr id="575498" name="Line 10"/>
          <p:cNvSpPr>
            <a:spLocks noChangeShapeType="1"/>
          </p:cNvSpPr>
          <p:nvPr/>
        </p:nvSpPr>
        <p:spPr bwMode="auto">
          <a:xfrm>
            <a:off x="2124075" y="2205038"/>
            <a:ext cx="2519363" cy="41036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5499" name="Line 11"/>
          <p:cNvSpPr>
            <a:spLocks noChangeShapeType="1"/>
          </p:cNvSpPr>
          <p:nvPr/>
        </p:nvSpPr>
        <p:spPr bwMode="auto">
          <a:xfrm>
            <a:off x="1828800" y="3657600"/>
            <a:ext cx="4800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5500" name="Line 12"/>
          <p:cNvSpPr>
            <a:spLocks noChangeShapeType="1"/>
          </p:cNvSpPr>
          <p:nvPr/>
        </p:nvSpPr>
        <p:spPr bwMode="auto">
          <a:xfrm flipV="1">
            <a:off x="3929058" y="2071678"/>
            <a:ext cx="2143125" cy="42481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nl-NL"/>
          </a:p>
        </p:txBody>
      </p:sp>
      <p:sp>
        <p:nvSpPr>
          <p:cNvPr id="575501" name="Text Box 13"/>
          <p:cNvSpPr txBox="1">
            <a:spLocks noChangeArrowheads="1"/>
          </p:cNvSpPr>
          <p:nvPr/>
        </p:nvSpPr>
        <p:spPr bwMode="auto">
          <a:xfrm rot="17683184">
            <a:off x="4902200" y="209073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600" b="1">
                <a:solidFill>
                  <a:schemeClr val="tx2"/>
                </a:solidFill>
              </a:rPr>
              <a:t>non-profit</a:t>
            </a:r>
            <a:endParaRPr lang="nl-NL" sz="1600" b="1">
              <a:solidFill>
                <a:schemeClr val="tx2"/>
              </a:solidFill>
            </a:endParaRPr>
          </a:p>
        </p:txBody>
      </p:sp>
      <p:sp>
        <p:nvSpPr>
          <p:cNvPr id="575502" name="AutoShape 14"/>
          <p:cNvSpPr>
            <a:spLocks noChangeArrowheads="1"/>
          </p:cNvSpPr>
          <p:nvPr/>
        </p:nvSpPr>
        <p:spPr bwMode="auto">
          <a:xfrm>
            <a:off x="2971800" y="3124200"/>
            <a:ext cx="2266950" cy="2266950"/>
          </a:xfrm>
          <a:prstGeom prst="flowChartConnector">
            <a:avLst/>
          </a:prstGeom>
          <a:solidFill>
            <a:srgbClr val="00FFFF">
              <a:alpha val="50000"/>
            </a:srgbClr>
          </a:solidFill>
          <a:ln w="190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575503" name="Text Box 15"/>
          <p:cNvSpPr txBox="1">
            <a:spLocks noChangeArrowheads="1"/>
          </p:cNvSpPr>
          <p:nvPr/>
        </p:nvSpPr>
        <p:spPr bwMode="auto">
          <a:xfrm rot="17779523">
            <a:off x="5533231" y="2534444"/>
            <a:ext cx="827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>
                <a:solidFill>
                  <a:schemeClr val="tx2"/>
                </a:solidFill>
              </a:rPr>
              <a:t>profit</a:t>
            </a:r>
            <a:endParaRPr lang="nl-NL" sz="1400" b="1">
              <a:solidFill>
                <a:schemeClr val="tx2"/>
              </a:solidFill>
            </a:endParaRPr>
          </a:p>
        </p:txBody>
      </p:sp>
      <p:sp>
        <p:nvSpPr>
          <p:cNvPr id="575504" name="Text Box 16"/>
          <p:cNvSpPr txBox="1">
            <a:spLocks noChangeArrowheads="1"/>
          </p:cNvSpPr>
          <p:nvPr/>
        </p:nvSpPr>
        <p:spPr bwMode="auto">
          <a:xfrm>
            <a:off x="5943600" y="3276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>
                <a:solidFill>
                  <a:schemeClr val="tx2"/>
                </a:solidFill>
              </a:rPr>
              <a:t>publiek</a:t>
            </a:r>
            <a:endParaRPr lang="nl-NL" sz="1400" b="1">
              <a:solidFill>
                <a:schemeClr val="tx2"/>
              </a:solidFill>
            </a:endParaRPr>
          </a:p>
        </p:txBody>
      </p:sp>
      <p:sp>
        <p:nvSpPr>
          <p:cNvPr id="575505" name="Text Box 17"/>
          <p:cNvSpPr txBox="1">
            <a:spLocks noChangeArrowheads="1"/>
          </p:cNvSpPr>
          <p:nvPr/>
        </p:nvSpPr>
        <p:spPr bwMode="auto">
          <a:xfrm>
            <a:off x="5943600" y="37338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 dirty="0">
                <a:solidFill>
                  <a:schemeClr val="tx2"/>
                </a:solidFill>
              </a:rPr>
              <a:t>privaat</a:t>
            </a:r>
            <a:endParaRPr lang="nl-NL" sz="1400" b="1" dirty="0">
              <a:solidFill>
                <a:schemeClr val="tx2"/>
              </a:solidFill>
            </a:endParaRPr>
          </a:p>
        </p:txBody>
      </p:sp>
      <p:sp>
        <p:nvSpPr>
          <p:cNvPr id="575506" name="Text Box 18"/>
          <p:cNvSpPr txBox="1">
            <a:spLocks noChangeArrowheads="1"/>
          </p:cNvSpPr>
          <p:nvPr/>
        </p:nvSpPr>
        <p:spPr bwMode="auto">
          <a:xfrm rot="3445214">
            <a:off x="1714500" y="26289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>
                <a:solidFill>
                  <a:schemeClr val="tx2"/>
                </a:solidFill>
              </a:rPr>
              <a:t>informeel</a:t>
            </a:r>
            <a:endParaRPr lang="nl-NL" sz="1400" b="1">
              <a:solidFill>
                <a:schemeClr val="tx2"/>
              </a:solidFill>
            </a:endParaRPr>
          </a:p>
        </p:txBody>
      </p:sp>
      <p:sp>
        <p:nvSpPr>
          <p:cNvPr id="575507" name="Text Box 19"/>
          <p:cNvSpPr txBox="1">
            <a:spLocks noChangeArrowheads="1"/>
          </p:cNvSpPr>
          <p:nvPr/>
        </p:nvSpPr>
        <p:spPr bwMode="auto">
          <a:xfrm rot="3410445">
            <a:off x="2133600" y="2362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400" b="1">
                <a:solidFill>
                  <a:schemeClr val="tx2"/>
                </a:solidFill>
              </a:rPr>
              <a:t>formeel</a:t>
            </a:r>
            <a:endParaRPr lang="nl-NL" sz="1400" b="1">
              <a:solidFill>
                <a:schemeClr val="tx2"/>
              </a:solidFill>
            </a:endParaRPr>
          </a:p>
        </p:txBody>
      </p:sp>
      <p:sp>
        <p:nvSpPr>
          <p:cNvPr id="575508" name="Text Box 20"/>
          <p:cNvSpPr txBox="1">
            <a:spLocks noChangeArrowheads="1"/>
          </p:cNvSpPr>
          <p:nvPr/>
        </p:nvSpPr>
        <p:spPr bwMode="auto">
          <a:xfrm>
            <a:off x="3352800" y="3733800"/>
            <a:ext cx="152400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BE" sz="1400" b="1" i="1" dirty="0">
                <a:solidFill>
                  <a:schemeClr val="tx2"/>
                </a:solidFill>
              </a:rPr>
              <a:t>NONPROFIT</a:t>
            </a:r>
          </a:p>
          <a:p>
            <a:r>
              <a:rPr lang="nl-BE" sz="1400" b="1" i="1" dirty="0">
                <a:solidFill>
                  <a:schemeClr val="tx2"/>
                </a:solidFill>
              </a:rPr>
              <a:t>   SECTOR</a:t>
            </a:r>
          </a:p>
          <a:p>
            <a:r>
              <a:rPr lang="nl-BE" sz="1200" b="1" i="1" dirty="0">
                <a:solidFill>
                  <a:schemeClr val="tx2"/>
                </a:solidFill>
              </a:rPr>
              <a:t>vzw,verenigingen</a:t>
            </a:r>
            <a:endParaRPr lang="nl-NL" sz="1200" b="1" i="1" dirty="0">
              <a:solidFill>
                <a:schemeClr val="tx2"/>
              </a:solidFill>
            </a:endParaRPr>
          </a:p>
        </p:txBody>
      </p:sp>
      <p:sp>
        <p:nvSpPr>
          <p:cNvPr id="575509" name="Text Box 21"/>
          <p:cNvSpPr txBox="1">
            <a:spLocks noChangeArrowheads="1"/>
          </p:cNvSpPr>
          <p:nvPr/>
        </p:nvSpPr>
        <p:spPr bwMode="auto">
          <a:xfrm>
            <a:off x="4419600" y="4876800"/>
            <a:ext cx="167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BE" sz="1400" b="1" i="1" dirty="0">
                <a:solidFill>
                  <a:schemeClr val="tx2"/>
                </a:solidFill>
              </a:rPr>
              <a:t>PROFIT SECTOR</a:t>
            </a:r>
          </a:p>
          <a:p>
            <a:r>
              <a:rPr lang="nl-BE" sz="1200" b="1" i="1" dirty="0">
                <a:solidFill>
                  <a:schemeClr val="tx2"/>
                </a:solidFill>
              </a:rPr>
              <a:t>private bedrijven</a:t>
            </a:r>
            <a:endParaRPr lang="nl-NL" sz="1200" b="1" i="1" dirty="0">
              <a:solidFill>
                <a:schemeClr val="tx2"/>
              </a:solidFill>
            </a:endParaRPr>
          </a:p>
        </p:txBody>
      </p:sp>
      <p:sp>
        <p:nvSpPr>
          <p:cNvPr id="575510" name="Text Box 22"/>
          <p:cNvSpPr txBox="1">
            <a:spLocks noChangeArrowheads="1"/>
          </p:cNvSpPr>
          <p:nvPr/>
        </p:nvSpPr>
        <p:spPr bwMode="auto">
          <a:xfrm>
            <a:off x="3276600" y="2819400"/>
            <a:ext cx="172402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BE" sz="1400" b="1" i="1" dirty="0">
                <a:solidFill>
                  <a:schemeClr val="tx2"/>
                </a:solidFill>
              </a:rPr>
              <a:t>    OPENBARE</a:t>
            </a:r>
          </a:p>
          <a:p>
            <a:r>
              <a:rPr lang="nl-BE" sz="1400" b="1" i="1" dirty="0">
                <a:solidFill>
                  <a:schemeClr val="tx2"/>
                </a:solidFill>
              </a:rPr>
              <a:t>VOORZIENINGEN</a:t>
            </a:r>
            <a:endParaRPr lang="nl-NL" sz="1400" b="1" i="1" dirty="0">
              <a:solidFill>
                <a:schemeClr val="tx2"/>
              </a:solidFill>
            </a:endParaRPr>
          </a:p>
        </p:txBody>
      </p:sp>
      <p:sp>
        <p:nvSpPr>
          <p:cNvPr id="575511" name="Text Box 23"/>
          <p:cNvSpPr txBox="1">
            <a:spLocks noChangeArrowheads="1"/>
          </p:cNvSpPr>
          <p:nvPr/>
        </p:nvSpPr>
        <p:spPr bwMode="auto">
          <a:xfrm>
            <a:off x="2133600" y="4876800"/>
            <a:ext cx="243840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BE" sz="1400" b="1" i="1" dirty="0">
                <a:solidFill>
                  <a:schemeClr val="tx2"/>
                </a:solidFill>
              </a:rPr>
              <a:t>INFORMEEL</a:t>
            </a:r>
          </a:p>
          <a:p>
            <a:r>
              <a:rPr lang="nl-BE" sz="1400" b="1" i="1" dirty="0">
                <a:solidFill>
                  <a:schemeClr val="tx2"/>
                </a:solidFill>
              </a:rPr>
              <a:t> NETWERK</a:t>
            </a:r>
          </a:p>
          <a:p>
            <a:r>
              <a:rPr lang="nl-BE" sz="1200" b="1" i="1" dirty="0">
                <a:solidFill>
                  <a:schemeClr val="tx2"/>
                </a:solidFill>
              </a:rPr>
              <a:t>gezin, familie, buur,vrienden</a:t>
            </a:r>
            <a:endParaRPr lang="nl-NL" sz="1200" b="1" i="1" dirty="0">
              <a:solidFill>
                <a:schemeClr val="tx2"/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2. Sociaal Werk is een sociale constructie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285720" y="15001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2.4. De discussielijnen</a:t>
            </a:r>
          </a:p>
        </p:txBody>
      </p:sp>
      <p:pic>
        <p:nvPicPr>
          <p:cNvPr id="30" name="Picture 4" descr="http://3.bp.blogspot.com/_-Bo3KIvxgqk/S8JhJmXICJI/AAAAAAAAAsE/DLW8Arelvrg/s1600/rubiks-cube.jp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02446" y="214291"/>
            <a:ext cx="766118" cy="785818"/>
          </a:xfrm>
          <a:prstGeom prst="rect">
            <a:avLst/>
          </a:prstGeom>
          <a:noFill/>
        </p:spPr>
      </p:pic>
      <p:sp>
        <p:nvSpPr>
          <p:cNvPr id="31" name="Ovaal 30"/>
          <p:cNvSpPr/>
          <p:nvPr/>
        </p:nvSpPr>
        <p:spPr>
          <a:xfrm>
            <a:off x="4786314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Ovaal 31"/>
          <p:cNvSpPr/>
          <p:nvPr/>
        </p:nvSpPr>
        <p:spPr>
          <a:xfrm>
            <a:off x="3428992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3" name="Ovaal 32"/>
          <p:cNvSpPr/>
          <p:nvPr/>
        </p:nvSpPr>
        <p:spPr>
          <a:xfrm>
            <a:off x="4071934" y="350043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8" grpId="0" animBg="1"/>
      <p:bldP spid="575499" grpId="0" animBg="1"/>
      <p:bldP spid="575500" grpId="0" animBg="1"/>
      <p:bldP spid="575501" grpId="0"/>
      <p:bldP spid="575502" grpId="0" animBg="1"/>
      <p:bldP spid="575503" grpId="0"/>
      <p:bldP spid="575504" grpId="0"/>
      <p:bldP spid="575505" grpId="0"/>
      <p:bldP spid="575506" grpId="0"/>
      <p:bldP spid="575507" grpId="0"/>
      <p:bldP spid="575508" grpId="0"/>
      <p:bldP spid="575509" grpId="0"/>
      <p:bldP spid="575510" grpId="0"/>
      <p:bldP spid="575511" grpId="0"/>
      <p:bldP spid="31" grpId="0" animBg="1"/>
      <p:bldP spid="32" grpId="0" animBg="1"/>
      <p:bldP spid="3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_PLAYLIST_COUNT" val="1"/>
  <p:tag name="PRESENTATION_PLAYLIST_1" val="Wesley"/>
  <p:tag name="PRESENTATION_PRESENTER_SLIDE_LEVEL" val="1"/>
  <p:tag name="ARTICULATE_LOGO" val="logo_artevelde.bmp"/>
  <p:tag name="ARTICULATE_TEMPLATE" val="SWT"/>
  <p:tag name="ARTICULATE_TEMPLATE_GUID" val="c5dbb1a6-e1a7-47da-8274-432a830c7626"/>
  <p:tag name="LMS_PUBLISH" val="No"/>
  <p:tag name="PRESENTER_PREVIEW_MODE" val="0"/>
  <p:tag name="PRESENTER_PREVIEW_START" val="1"/>
  <p:tag name="PLAYERLOGOHEIGHT" val="52"/>
  <p:tag name="PLAYERLOGOWIDTH" val="101"/>
  <p:tag name="LAUNCHINNEWWINDOW" val="0"/>
  <p:tag name="LASTPUBLISHED" val="C:\Documents and Settings\gebruiker\Mijn documenten\SWT-zelfstudie\Les 5\SWT2010-2011-Les 5\player.html"/>
  <p:tag name="ART_ENCODE_TYPE" val="0"/>
  <p:tag name="ART_ENCODE_INDEX" val="1"/>
  <p:tag name="ARTICULATE_PROJECT_OPEN" val="1"/>
  <p:tag name="ARTICULATE_PRESENTER_VERSION" val="6"/>
  <p:tag name="PUBLISH_TITLE" val="podcast5"/>
  <p:tag name="ARTICULATE_PUBLISH_PATH" val="C:\Documents and Settings\ladmin.ASAP01---8020XP\Mijn documenten\SWT-zelfstudie\Les 5"/>
  <p:tag name="ARTICULATE_PRESENTER" val="Joke Knockaert"/>
  <p:tag name="ARTICULATE_PRESENTER_GUID" val="E7DBE0AEDCEF"/>
  <p:tag name="ARTICULATE_LM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GEBRUI~1\LOCALS~1\Temp\articulate\presenter\imgtemp\a73q7yJr_bestanden\slide0001_image001.jp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Actoren"/>
  <p:tag name="AUDIO_ID" val="260"/>
  <p:tag name="TIMELINE" val="25,6/80,6/133,5/152,5/191,5/221,3/285,0"/>
  <p:tag name="ELAPSEDTIME" val="318,5"/>
  <p:tag name="ARTICULATE_SLIDE_PAUSE" val="0"/>
  <p:tag name="ARTICULATE_NAV_LEVEL" val="1"/>
  <p:tag name="ARTICULATE_SLIDE_PRESENTER" val="Joke Knockaert"/>
  <p:tag name="ARTICULATE_SLIDE_PRESENTER_GUID" val="E7DBE0AEDCEF"/>
  <p:tag name="ARTICULATE_PLAYLIST_ID" val="-1"/>
  <p:tag name="ARTICULATE_LOCK_SLIDE" val="0"/>
  <p:tag name="ARTICULATE_SLIDE_NAV" val="5"/>
  <p:tag name="ARTICULATE_SLIDE_GUID" val="ef7d3dcd-ab16-45a9-8b88-687f18ae082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GEBRUI~1\LOCALS~1\Temp\articulate\presenter\imgtemp\KHp9miQs_bestanden\slide0001_image001.jp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  <p:tag name="ARTICULATE_NAV_LEVEL" val="1"/>
  <p:tag name="ARTICULATE_SLIDE_PRESENTER" val="Joke Knockaert"/>
  <p:tag name="ARTICULATE_SLIDE_PRESENTER_GUID" val="E7DBE0AEDCEF"/>
  <p:tag name="ARTICULATE_PLAYLIST" val="Wesley"/>
  <p:tag name="ARTICULATE_PLAYLIST_ID" val="0"/>
  <p:tag name="ARTICULATE_LOCK_SLIDE" val="0"/>
  <p:tag name="ARTICULATE_SLIDE_NAV" val="1"/>
  <p:tag name="ARTICULATE_SLIDE_GUID" val="cd1714d9-90c7-49a9-b519-bd09161c515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Actoren"/>
  <p:tag name="AUDIO_ID" val="257"/>
  <p:tag name="ELAPSEDTIME" val="336,4"/>
  <p:tag name="ARTICULATE_SLIDE_PAUSE" val="0"/>
  <p:tag name="ARTICULATE_NAV_LEVEL" val="1"/>
  <p:tag name="ARTICULATE_SLIDE_PRESENTER" val="Joke Knockaert"/>
  <p:tag name="ARTICULATE_SLIDE_PRESENTER_GUID" val="E7DBE0AEDCEF"/>
  <p:tag name="ARTICULATE_PLAYLIST_ID" val="-1"/>
  <p:tag name="ARTICULATE_LOCK_SLIDE" val="0"/>
  <p:tag name="ARTICULATE_SLIDE_NAV" val="2"/>
  <p:tag name="ARTICULATE_SLIDE_GUID" val="6563ac44-a199-4904-8150-6ef585357e9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GEBRUI~1\LOCALS~1\Temp\articulate\presenter\imgtemp\a40XaNNi_bestanden\slide0001_image001.jp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Actoren"/>
  <p:tag name="AUDIO_ID" val="258"/>
  <p:tag name="TIMELINE" val="288,8/364,9/424,8"/>
  <p:tag name="ELAPSEDTIME" val="480,3"/>
  <p:tag name="ARTICULATE_SLIDE_PAUSE" val="0"/>
  <p:tag name="ARTICULATE_NAV_LEVEL" val="1"/>
  <p:tag name="ARTICULATE_SLIDE_PRESENTER" val="Joke Knockaert"/>
  <p:tag name="ARTICULATE_SLIDE_PRESENTER_GUID" val="E7DBE0AEDCEF"/>
  <p:tag name="ARTICULATE_PLAYLIST_ID" val="-1"/>
  <p:tag name="ARTICULATE_LOCK_SLIDE" val="0"/>
  <p:tag name="ARTICULATE_SLIDE_NAV" val="3"/>
  <p:tag name="ARTICULATE_SLIDE_GUID" val="58712d40-d71b-4819-950d-90108d0cd04f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DOCUME~1\GEBRUI~1\LOCALS~1\Temp\articulate\presenter\imgtemp\Cjl3Ty3I_bestanden\slide0001_image001.jp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Actoren"/>
  <p:tag name="AUDIO_ID" val="259"/>
  <p:tag name="ELAPSEDTIME" val="67,3"/>
  <p:tag name="ARTICULATE_SLIDE_PAUSE" val="0"/>
  <p:tag name="ARTICULATE_NAV_LEVEL" val="1"/>
  <p:tag name="ARTICULATE_SLIDE_PRESENTER" val="Joke Knockaert"/>
  <p:tag name="ARTICULATE_SLIDE_PRESENTER_GUID" val="E7DBE0AEDCEF"/>
  <p:tag name="ARTICULATE_PLAYLIST_ID" val="-1"/>
  <p:tag name="ARTICULATE_LOCK_SLIDE" val="0"/>
  <p:tag name="ARTICULATE_SLIDE_NAV" val="4"/>
  <p:tag name="ARTICULATE_SLIDE_GUID" val="c218e417-72dd-447d-9a71-91734ce65ab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197</Words>
  <Application>Microsoft Office PowerPoint</Application>
  <PresentationFormat>Diavoorstelling (4:3)</PresentationFormat>
  <Paragraphs>99</Paragraphs>
  <Slides>5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Stroom</vt:lpstr>
      <vt:lpstr>Les 5</vt:lpstr>
      <vt:lpstr>Dia 2</vt:lpstr>
      <vt:lpstr>Dia 3</vt:lpstr>
      <vt:lpstr>Dia 4</vt:lpstr>
      <vt:lpstr>Dia 5</vt:lpstr>
    </vt:vector>
  </TitlesOfParts>
  <Company>ArteveldeHogeschool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5</dc:title>
  <dc:creator>a</dc:creator>
  <cp:lastModifiedBy>a</cp:lastModifiedBy>
  <cp:revision>16</cp:revision>
  <dcterms:created xsi:type="dcterms:W3CDTF">2010-10-18T15:40:18Z</dcterms:created>
  <dcterms:modified xsi:type="dcterms:W3CDTF">2011-01-21T10:10:41Z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SWT2010-2011-Les 5</vt:lpwstr>
  </property>
  <property fmtid="{D5CDD505-2E9C-101B-9397-08002B2CF9AE}" pid="4" name="ArticulateGUID">
    <vt:lpwstr>FA562014-163A-49E6-BC91-348489A46808</vt:lpwstr>
  </property>
  <property fmtid="{D5CDD505-2E9C-101B-9397-08002B2CF9AE}" pid="5" name="ArticulateProjectFull">
    <vt:lpwstr>C:\Documents and Settings\ladmin.ASAP01---8020XP\Mijn documenten\SWT-zelfstudie\Les 5\SWT2010-2011-Les 5.ppta</vt:lpwstr>
  </property>
</Properties>
</file>