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activeX/activeX2.xml" ContentType="application/vnd.ms-office.activeX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tags/tag29.xml" ContentType="application/vnd.openxmlformats-officedocument.presentationml.tags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tags/tag16.xml" ContentType="application/vnd.openxmlformats-officedocument.presentationml.tags+xml"/>
  <Override PartName="/ppt/tags/tag18.xml" ContentType="application/vnd.openxmlformats-officedocument.presentationml.tags+xml"/>
  <Override PartName="/ppt/tags/tag27.xml" ContentType="application/vnd.openxmlformats-officedocument.presentationml.tags+xml"/>
  <Override PartName="/ppt/tags/tag36.xml" ContentType="application/vnd.openxmlformats-officedocument.presentationml.tags+xml"/>
  <Override PartName="/docProps/custom.xml" ContentType="application/vnd.openxmlformats-officedocument.custom-properties+xml"/>
  <Override PartName="/ppt/tags/tag14.xml" ContentType="application/vnd.openxmlformats-officedocument.presentationml.tags+xml"/>
  <Override PartName="/ppt/tags/tag25.xml" ContentType="application/vnd.openxmlformats-officedocument.presentationml.tags+xml"/>
  <Override PartName="/ppt/notesSlides/notesSlide9.xml" ContentType="application/vnd.openxmlformats-officedocument.presentationml.notesSlide+xml"/>
  <Override PartName="/ppt/tags/tag34.xml" ContentType="application/vnd.openxmlformats-officedocument.presentationml.tags+xml"/>
  <Override PartName="/ppt/notesSlides/notesSlide12.xml" ContentType="application/vnd.openxmlformats-officedocument.presentationml.notesSlide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notesSlides/notesSlide7.xml" ContentType="application/vnd.openxmlformats-officedocument.presentationml.notesSlide+xml"/>
  <Override PartName="/ppt/tags/tag32.xml" ContentType="application/vnd.openxmlformats-officedocument.presentationml.tags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21.xml" ContentType="application/vnd.openxmlformats-officedocument.presentationml.tags+xml"/>
  <Override PartName="/ppt/notesSlides/notesSlide5.xml" ContentType="application/vnd.openxmlformats-officedocument.presentationml.notesSlide+xml"/>
  <Override PartName="/ppt/tags/tag30.xml" ContentType="application/vnd.openxmlformats-officedocument.presentationml.tag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tags/tag7.xml" ContentType="application/vnd.openxmlformats-officedocument.presentationml.tags+xml"/>
  <Override PartName="/ppt/notesSlides/notesSlide3.xml" ContentType="application/vnd.openxmlformats-officedocument.presentationml.notesSlide+xml"/>
  <Default Extension="png" ContentType="image/png"/>
  <Default Extension="bin" ContentType="application/vnd.ms-office.activeX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slides/slide1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tags/tag3.xml" ContentType="application/vnd.openxmlformats-officedocument.presentationml.tags+xml"/>
  <Override PartName="/ppt/activeX/activeX1.xml" ContentType="application/vnd.ms-office.activeX+xml"/>
  <Default Extension="emf" ContentType="image/x-emf"/>
  <Override PartName="/ppt/presentation.xml" ContentType="application/vnd.openxmlformats-officedocument.presentationml.presentation.main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tags/tag19.xml" ContentType="application/vnd.openxmlformats-officedocument.presentationml.tags+xml"/>
  <Override PartName="/ppt/tags/tag28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tags/tag17.xml" ContentType="application/vnd.openxmlformats-officedocument.presentationml.tags+xml"/>
  <Override PartName="/ppt/tags/tag26.xml" ContentType="application/vnd.openxmlformats-officedocument.presentationml.tags+xml"/>
  <Override PartName="/ppt/tags/tag35.xml" ContentType="application/vnd.openxmlformats-officedocument.presentationml.tags+xml"/>
  <Override PartName="/ppt/slideLayouts/slideLayout10.xml" ContentType="application/vnd.openxmlformats-officedocument.presentationml.slideLayout+xml"/>
  <Default Extension="gif" ContentType="image/gif"/>
  <Override PartName="/ppt/tags/tag15.xml" ContentType="application/vnd.openxmlformats-officedocument.presentationml.tags+xml"/>
  <Default Extension="vml" ContentType="application/vnd.openxmlformats-officedocument.vmlDrawing"/>
  <Override PartName="/ppt/tags/tag24.xml" ContentType="application/vnd.openxmlformats-officedocument.presentationml.tags+xml"/>
  <Override PartName="/ppt/notesSlides/notesSlide8.xml" ContentType="application/vnd.openxmlformats-officedocument.presentationml.notesSlide+xml"/>
  <Override PartName="/ppt/tags/tag33.xml" ContentType="application/vnd.openxmlformats-officedocument.presentationml.tags+xml"/>
  <Override PartName="/ppt/notesSlides/notesSlide11.xml" ContentType="application/vnd.openxmlformats-officedocument.presentationml.notesSlide+xml"/>
  <Override PartName="/ppt/tags/tag13.xml" ContentType="application/vnd.openxmlformats-officedocument.presentationml.tags+xml"/>
  <Override PartName="/ppt/tags/tag22.xml" ContentType="application/vnd.openxmlformats-officedocument.presentationml.tags+xml"/>
  <Override PartName="/ppt/notesSlides/notesSlide6.xml" ContentType="application/vnd.openxmlformats-officedocument.presentationml.notesSlide+xml"/>
  <Override PartName="/ppt/tags/tag31.xml" ContentType="application/vnd.openxmlformats-officedocument.presentationml.tags+xml"/>
  <Override PartName="/ppt/slides/slide8.xml" ContentType="application/vnd.openxmlformats-officedocument.presentationml.slide+xml"/>
  <Override PartName="/ppt/tags/tag11.xml" ContentType="application/vnd.openxmlformats-officedocument.presentationml.tags+xml"/>
  <Override PartName="/ppt/notesSlides/notesSlide4.xml" ContentType="application/vnd.openxmlformats-officedocument.presentationml.notesSlide+xml"/>
  <Override PartName="/ppt/tags/tag20.xml" ContentType="application/vnd.openxmlformats-officedocument.presentationml.tag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6" r:id="rId2"/>
    <p:sldId id="258" r:id="rId3"/>
    <p:sldId id="259" r:id="rId4"/>
    <p:sldId id="260" r:id="rId5"/>
    <p:sldId id="261" r:id="rId6"/>
    <p:sldId id="268" r:id="rId7"/>
    <p:sldId id="263" r:id="rId8"/>
    <p:sldId id="264" r:id="rId9"/>
    <p:sldId id="269" r:id="rId10"/>
    <p:sldId id="265" r:id="rId11"/>
    <p:sldId id="267" r:id="rId12"/>
    <p:sldId id="266" r:id="rId13"/>
  </p:sldIdLst>
  <p:sldSz cx="9144000" cy="6858000" type="screen4x3"/>
  <p:notesSz cx="6858000" cy="9144000"/>
  <p:custDataLst>
    <p:tags r:id="rId15"/>
  </p:custDataLst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encoding="windows-1252"/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5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activeX1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895828-A0AF-4F73-AF72-A055D50067F0}" type="datetimeFigureOut">
              <a:rPr lang="nl-BE" smtClean="0"/>
              <a:pPr/>
              <a:t>21/01/2011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4C77FF-BAB6-44A7-BDF6-52BAC4F73B9F}" type="slidenum">
              <a:rPr lang="nl-BE" smtClean="0"/>
              <a:pPr/>
              <a:t>‹nr.›</a:t>
            </a:fld>
            <a:endParaRPr lang="nl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4C77FF-BAB6-44A7-BDF6-52BAC4F73B9F}" type="slidenum">
              <a:rPr lang="nl-BE" smtClean="0"/>
              <a:pPr/>
              <a:t>1</a:t>
            </a:fld>
            <a:endParaRPr lang="nl-BE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4C77FF-BAB6-44A7-BDF6-52BAC4F73B9F}" type="slidenum">
              <a:rPr lang="nl-BE" smtClean="0"/>
              <a:pPr/>
              <a:t>10</a:t>
            </a:fld>
            <a:endParaRPr lang="nl-BE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4C77FF-BAB6-44A7-BDF6-52BAC4F73B9F}" type="slidenum">
              <a:rPr lang="nl-BE" smtClean="0"/>
              <a:pPr/>
              <a:t>11</a:t>
            </a:fld>
            <a:endParaRPr lang="nl-BE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4C77FF-BAB6-44A7-BDF6-52BAC4F73B9F}" type="slidenum">
              <a:rPr lang="nl-BE" smtClean="0"/>
              <a:pPr/>
              <a:t>12</a:t>
            </a:fld>
            <a:endParaRPr lang="nl-B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4C77FF-BAB6-44A7-BDF6-52BAC4F73B9F}" type="slidenum">
              <a:rPr lang="nl-BE" smtClean="0"/>
              <a:pPr/>
              <a:t>2</a:t>
            </a:fld>
            <a:endParaRPr lang="nl-B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4C77FF-BAB6-44A7-BDF6-52BAC4F73B9F}" type="slidenum">
              <a:rPr lang="nl-BE" smtClean="0"/>
              <a:pPr/>
              <a:t>3</a:t>
            </a:fld>
            <a:endParaRPr lang="nl-B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4C77FF-BAB6-44A7-BDF6-52BAC4F73B9F}" type="slidenum">
              <a:rPr lang="nl-BE" smtClean="0"/>
              <a:pPr/>
              <a:t>4</a:t>
            </a:fld>
            <a:endParaRPr lang="nl-B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4C77FF-BAB6-44A7-BDF6-52BAC4F73B9F}" type="slidenum">
              <a:rPr lang="nl-BE" smtClean="0"/>
              <a:pPr/>
              <a:t>5</a:t>
            </a:fld>
            <a:endParaRPr lang="nl-BE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4C77FF-BAB6-44A7-BDF6-52BAC4F73B9F}" type="slidenum">
              <a:rPr lang="nl-BE" smtClean="0"/>
              <a:pPr/>
              <a:t>6</a:t>
            </a:fld>
            <a:endParaRPr lang="nl-BE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4C77FF-BAB6-44A7-BDF6-52BAC4F73B9F}" type="slidenum">
              <a:rPr lang="nl-BE" smtClean="0"/>
              <a:pPr/>
              <a:t>7</a:t>
            </a:fld>
            <a:endParaRPr lang="nl-BE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4C77FF-BAB6-44A7-BDF6-52BAC4F73B9F}" type="slidenum">
              <a:rPr lang="nl-BE" smtClean="0"/>
              <a:pPr/>
              <a:t>8</a:t>
            </a:fld>
            <a:endParaRPr lang="nl-BE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4C77FF-BAB6-44A7-BDF6-52BAC4F73B9F}" type="slidenum">
              <a:rPr lang="nl-BE" smtClean="0"/>
              <a:pPr/>
              <a:t>9</a:t>
            </a:fld>
            <a:endParaRPr lang="nl-B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17" name="Ondertitel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nl-NL" smtClean="0"/>
              <a:t>Klik om het opmaakprofiel van de modelondertitel te bewerken</a:t>
            </a:r>
            <a:endParaRPr kumimoji="0" lang="en-US"/>
          </a:p>
        </p:txBody>
      </p:sp>
      <p:sp>
        <p:nvSpPr>
          <p:cNvPr id="30" name="Tijdelijke aanduiding voor datum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BE" smtClean="0"/>
              <a:t>2010-2011</a:t>
            </a:r>
            <a:endParaRPr lang="nl-BE"/>
          </a:p>
        </p:txBody>
      </p:sp>
      <p:sp>
        <p:nvSpPr>
          <p:cNvPr id="19" name="Tijdelijke aanduiding voor voettekst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smtClean="0"/>
              <a:t>auteur zelfstudiepakket: Joke Knockaert</a:t>
            </a:r>
            <a:endParaRPr lang="nl-BE"/>
          </a:p>
        </p:txBody>
      </p:sp>
      <p:sp>
        <p:nvSpPr>
          <p:cNvPr id="27" name="Tijdelijke aanduiding voor dianumm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CAC6D-5A51-4B01-BEFA-B9A6C9061CE6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BE" smtClean="0"/>
              <a:t>2010-2011</a:t>
            </a:r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smtClean="0"/>
              <a:t>auteur zelfstudiepakket: Joke Knockaert</a:t>
            </a:r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CAC6D-5A51-4B01-BEFA-B9A6C9061CE6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BE" smtClean="0"/>
              <a:t>2010-2011</a:t>
            </a:r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smtClean="0"/>
              <a:t>auteur zelfstudiepakket: Joke Knockaert</a:t>
            </a:r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CAC6D-5A51-4B01-BEFA-B9A6C9061CE6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BE" smtClean="0"/>
              <a:t>2010-2011</a:t>
            </a:r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smtClean="0"/>
              <a:t>auteur zelfstudiepakket: Joke Knockaert</a:t>
            </a:r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CAC6D-5A51-4B01-BEFA-B9A6C9061CE6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BE" smtClean="0"/>
              <a:t>2010-2011</a:t>
            </a:r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smtClean="0"/>
              <a:t>auteur zelfstudiepakket: Joke Knockaert</a:t>
            </a:r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CAC6D-5A51-4B01-BEFA-B9A6C9061CE6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BE" smtClean="0"/>
              <a:t>2010-2011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smtClean="0"/>
              <a:t>auteur zelfstudiepakket: Joke Knockaert</a:t>
            </a:r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CAC6D-5A51-4B01-BEFA-B9A6C9061CE6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BE" smtClean="0"/>
              <a:t>2010-2011</a:t>
            </a:r>
            <a:endParaRPr lang="nl-BE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smtClean="0"/>
              <a:t>auteur zelfstudiepakket: Joke Knockaert</a:t>
            </a:r>
            <a:endParaRPr lang="nl-BE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CAC6D-5A51-4B01-BEFA-B9A6C9061CE6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BE" smtClean="0"/>
              <a:t>2010-2011</a:t>
            </a:r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smtClean="0"/>
              <a:t>auteur zelfstudiepakket: Joke Knockaert</a:t>
            </a:r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CAC6D-5A51-4B01-BEFA-B9A6C9061CE6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BE" smtClean="0"/>
              <a:t>2010-2011</a:t>
            </a:r>
            <a:endParaRPr lang="nl-BE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smtClean="0"/>
              <a:t>auteur zelfstudiepakket: Joke Knockaert</a:t>
            </a:r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CAC6D-5A51-4B01-BEFA-B9A6C9061CE6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BE" smtClean="0"/>
              <a:t>2010-2011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smtClean="0"/>
              <a:t>auteur zelfstudiepakket: Joke Knockaert</a:t>
            </a:r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CAC6D-5A51-4B01-BEFA-B9A6C9061CE6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 met één afgeknipte en afgeronde hoek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hthoekige driehoek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BE" smtClean="0"/>
              <a:t>2010-2011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smtClean="0"/>
              <a:t>auteur zelfstudiepakket: Joke Knockaert</a:t>
            </a:r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52CAC6D-5A51-4B01-BEFA-B9A6C9061CE6}" type="slidenum">
              <a:rPr lang="nl-BE" smtClean="0"/>
              <a:pPr/>
              <a:t>‹nr.›</a:t>
            </a:fld>
            <a:endParaRPr lang="nl-BE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nl-NL" smtClean="0"/>
              <a:t>Klik op het pictogram als u een afbeelding wilt toevoegen</a:t>
            </a:r>
            <a:endParaRPr kumimoji="0" lang="en-US" dirty="0"/>
          </a:p>
        </p:txBody>
      </p:sp>
      <p:sp>
        <p:nvSpPr>
          <p:cNvPr id="10" name="Vrije v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Vrije v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rije v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Vrije v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jdelijke aanduiding voor titel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0" name="Tijdelijke aanduiding voor tekst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nl-NL" smtClean="0"/>
              <a:t>Klik om de modelstijlen te bewerken</a:t>
            </a:r>
          </a:p>
          <a:p>
            <a:pPr lvl="1" eaLnBrk="1" latinLnBrk="0" hangingPunct="1"/>
            <a:r>
              <a:rPr kumimoji="0" lang="nl-NL" smtClean="0"/>
              <a:t>Tweede niveau</a:t>
            </a:r>
          </a:p>
          <a:p>
            <a:pPr lvl="2" eaLnBrk="1" latinLnBrk="0" hangingPunct="1"/>
            <a:r>
              <a:rPr kumimoji="0" lang="nl-NL" smtClean="0"/>
              <a:t>Derde niveau</a:t>
            </a:r>
          </a:p>
          <a:p>
            <a:pPr lvl="3" eaLnBrk="1" latinLnBrk="0" hangingPunct="1"/>
            <a:r>
              <a:rPr kumimoji="0" lang="nl-NL" smtClean="0"/>
              <a:t>Vierde niveau</a:t>
            </a:r>
          </a:p>
          <a:p>
            <a:pPr lvl="4" eaLnBrk="1" latinLnBrk="0" hangingPunct="1"/>
            <a:r>
              <a:rPr kumimoji="0" lang="nl-NL" smtClean="0"/>
              <a:t>Vijfde niveau</a:t>
            </a:r>
            <a:endParaRPr kumimoji="0" lang="en-US"/>
          </a:p>
        </p:txBody>
      </p:sp>
      <p:sp>
        <p:nvSpPr>
          <p:cNvPr id="10" name="Tijdelijke aanduiding voor datum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r>
              <a:rPr lang="nl-BE" smtClean="0"/>
              <a:t>2010-2011</a:t>
            </a:r>
            <a:endParaRPr lang="nl-BE"/>
          </a:p>
        </p:txBody>
      </p:sp>
      <p:sp>
        <p:nvSpPr>
          <p:cNvPr id="22" name="Tijdelijke aanduiding voor voettekst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r>
              <a:rPr lang="nl-BE" smtClean="0"/>
              <a:t>auteur zelfstudiepakket: Joke Knockaert</a:t>
            </a:r>
            <a:endParaRPr lang="nl-BE"/>
          </a:p>
        </p:txBody>
      </p:sp>
      <p:sp>
        <p:nvSpPr>
          <p:cNvPr id="18" name="Tijdelijke aanduiding voor dianumm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52CAC6D-5A51-4B01-BEFA-B9A6C9061CE6}" type="slidenum">
              <a:rPr lang="nl-BE" smtClean="0"/>
              <a:pPr/>
              <a:t>‹nr.›</a:t>
            </a:fld>
            <a:endParaRPr lang="nl-BE"/>
          </a:p>
        </p:txBody>
      </p:sp>
      <p:grpSp>
        <p:nvGrpSpPr>
          <p:cNvPr id="2" name="Groe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Vrije v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Vrije v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ontrol" Target="../activeX/activeX2.xml"/><Relationship Id="rId2" Type="http://schemas.openxmlformats.org/officeDocument/2006/relationships/tags" Target="../tags/tag36.xml"/><Relationship Id="rId1" Type="http://schemas.openxmlformats.org/officeDocument/2006/relationships/vmlDrawing" Target="../drawings/vmlDrawing2.vml"/><Relationship Id="rId5" Type="http://schemas.openxmlformats.org/officeDocument/2006/relationships/notesSlide" Target="../notesSlides/notesSlide12.xml"/><Relationship Id="rId4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2.jpe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3.xml"/><Relationship Id="rId3" Type="http://schemas.openxmlformats.org/officeDocument/2006/relationships/tags" Target="../tags/tag7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10" Type="http://schemas.openxmlformats.org/officeDocument/2006/relationships/image" Target="../media/image4.jpeg"/><Relationship Id="rId4" Type="http://schemas.openxmlformats.org/officeDocument/2006/relationships/tags" Target="../tags/tag8.xml"/><Relationship Id="rId9" Type="http://schemas.openxmlformats.org/officeDocument/2006/relationships/image" Target="../media/image3.gi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4.xml"/><Relationship Id="rId3" Type="http://schemas.openxmlformats.org/officeDocument/2006/relationships/tags" Target="../tags/tag13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tags" Target="../tags/tag16.xml"/><Relationship Id="rId5" Type="http://schemas.openxmlformats.org/officeDocument/2006/relationships/tags" Target="../tags/tag15.xml"/><Relationship Id="rId10" Type="http://schemas.openxmlformats.org/officeDocument/2006/relationships/image" Target="../media/image5.jpeg"/><Relationship Id="rId4" Type="http://schemas.openxmlformats.org/officeDocument/2006/relationships/tags" Target="../tags/tag14.xml"/><Relationship Id="rId9" Type="http://schemas.openxmlformats.org/officeDocument/2006/relationships/image" Target="../media/image3.gi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3" Type="http://schemas.openxmlformats.org/officeDocument/2006/relationships/tags" Target="../tags/tag18.xml"/><Relationship Id="rId7" Type="http://schemas.openxmlformats.org/officeDocument/2006/relationships/control" Target="../activeX/activeX1.xml"/><Relationship Id="rId2" Type="http://schemas.openxmlformats.org/officeDocument/2006/relationships/tags" Target="../tags/tag17.xml"/><Relationship Id="rId1" Type="http://schemas.openxmlformats.org/officeDocument/2006/relationships/vmlDrawing" Target="../drawings/vmlDrawing1.vml"/><Relationship Id="rId6" Type="http://schemas.openxmlformats.org/officeDocument/2006/relationships/tags" Target="../tags/tag21.xml"/><Relationship Id="rId5" Type="http://schemas.openxmlformats.org/officeDocument/2006/relationships/tags" Target="../tags/tag20.xml"/><Relationship Id="rId10" Type="http://schemas.openxmlformats.org/officeDocument/2006/relationships/image" Target="../media/image3.gif"/><Relationship Id="rId4" Type="http://schemas.openxmlformats.org/officeDocument/2006/relationships/tags" Target="../tags/tag19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tags" Target="../tags/tag24.xml"/><Relationship Id="rId7" Type="http://schemas.openxmlformats.org/officeDocument/2006/relationships/image" Target="../media/image7.jpeg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notesSlide" Target="../notesSlides/notesSlide6.xml"/><Relationship Id="rId11" Type="http://schemas.openxmlformats.org/officeDocument/2006/relationships/image" Target="../media/image11.png"/><Relationship Id="rId5" Type="http://schemas.openxmlformats.org/officeDocument/2006/relationships/slideLayout" Target="../slideLayouts/slideLayout6.xml"/><Relationship Id="rId10" Type="http://schemas.openxmlformats.org/officeDocument/2006/relationships/image" Target="../media/image10.png"/><Relationship Id="rId4" Type="http://schemas.openxmlformats.org/officeDocument/2006/relationships/tags" Target="../tags/tag25.xml"/><Relationship Id="rId9" Type="http://schemas.openxmlformats.org/officeDocument/2006/relationships/image" Target="../media/image9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29.xml"/><Relationship Id="rId7" Type="http://schemas.openxmlformats.org/officeDocument/2006/relationships/image" Target="../media/image13.jpeg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6" Type="http://schemas.openxmlformats.org/officeDocument/2006/relationships/image" Target="../media/image12.gif"/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tags" Target="../tags/tag32.xml"/><Relationship Id="rId7" Type="http://schemas.openxmlformats.org/officeDocument/2006/relationships/image" Target="../media/image14.jpeg"/><Relationship Id="rId2" Type="http://schemas.openxmlformats.org/officeDocument/2006/relationships/tags" Target="../tags/tag31.xml"/><Relationship Id="rId1" Type="http://schemas.openxmlformats.org/officeDocument/2006/relationships/tags" Target="../tags/tag30.xml"/><Relationship Id="rId6" Type="http://schemas.openxmlformats.org/officeDocument/2006/relationships/notesSlide" Target="../notesSlides/notesSlide9.xml"/><Relationship Id="rId11" Type="http://schemas.openxmlformats.org/officeDocument/2006/relationships/image" Target="../media/image11.png"/><Relationship Id="rId5" Type="http://schemas.openxmlformats.org/officeDocument/2006/relationships/slideLayout" Target="../slideLayouts/slideLayout6.xml"/><Relationship Id="rId10" Type="http://schemas.openxmlformats.org/officeDocument/2006/relationships/image" Target="../media/image10.png"/><Relationship Id="rId4" Type="http://schemas.openxmlformats.org/officeDocument/2006/relationships/tags" Target="../tags/tag33.xml"/><Relationship Id="rId9" Type="http://schemas.openxmlformats.org/officeDocument/2006/relationships/image" Target="../media/image1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BE" dirty="0" smtClean="0"/>
              <a:t>Les 7</a:t>
            </a:r>
            <a:endParaRPr lang="nl-BE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BE" dirty="0" smtClean="0"/>
              <a:t>Welzijn nog anders bekeken</a:t>
            </a:r>
            <a:endParaRPr lang="nl-BE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BE" smtClean="0"/>
              <a:t>2010-2011</a:t>
            </a:r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CAC6D-5A51-4B01-BEFA-B9A6C9061CE6}" type="slidenum">
              <a:rPr lang="nl-BE" smtClean="0"/>
              <a:pPr/>
              <a:t>1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smtClean="0"/>
              <a:t>auteur zelfstudiepakket: Joke Knockaert</a:t>
            </a:r>
            <a:endParaRPr lang="nl-BE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5187" name="Rectangle 3"/>
          <p:cNvSpPr>
            <a:spLocks noGrp="1" noChangeArrowheads="1"/>
          </p:cNvSpPr>
          <p:nvPr>
            <p:ph idx="1"/>
          </p:nvPr>
        </p:nvSpPr>
        <p:spPr>
          <a:xfrm>
            <a:off x="300038" y="2381272"/>
            <a:ext cx="8486804" cy="3867128"/>
          </a:xfrm>
        </p:spPr>
        <p:txBody>
          <a:bodyPr>
            <a:normAutofit fontScale="92500"/>
          </a:bodyPr>
          <a:lstStyle/>
          <a:p>
            <a:pPr algn="just"/>
            <a:r>
              <a:rPr lang="nl-BE" sz="1800" b="1" dirty="0">
                <a:solidFill>
                  <a:srgbClr val="0066FF"/>
                </a:solidFill>
                <a:latin typeface="Verdana" pitchFamily="34" charset="0"/>
              </a:rPr>
              <a:t>w</a:t>
            </a:r>
            <a:r>
              <a:rPr lang="nl-BE" sz="1800" b="1" dirty="0" smtClean="0">
                <a:solidFill>
                  <a:srgbClr val="0066FF"/>
                </a:solidFill>
                <a:latin typeface="Verdana" pitchFamily="34" charset="0"/>
              </a:rPr>
              <a:t>elfare</a:t>
            </a:r>
            <a:r>
              <a:rPr lang="nl-BE" sz="1800" dirty="0">
                <a:latin typeface="Verdana" pitchFamily="34" charset="0"/>
              </a:rPr>
              <a:t>: het gaat hier om </a:t>
            </a:r>
            <a:r>
              <a:rPr lang="nl-BE" sz="1800" b="1" i="1" dirty="0">
                <a:latin typeface="Verdana" pitchFamily="34" charset="0"/>
              </a:rPr>
              <a:t>objectieve elementen</a:t>
            </a:r>
            <a:r>
              <a:rPr lang="nl-BE" sz="1800" dirty="0">
                <a:latin typeface="Verdana" pitchFamily="34" charset="0"/>
              </a:rPr>
              <a:t> als huisvesting, betaald werk, opleiding, inkomen, veiligheid e.a. Deze elementen vormen </a:t>
            </a:r>
            <a:r>
              <a:rPr lang="nl-BE" sz="1800" i="1" dirty="0">
                <a:latin typeface="Verdana" pitchFamily="34" charset="0"/>
              </a:rPr>
              <a:t>de randvoorwaarden voor welzijn en welzijnsbeleving</a:t>
            </a:r>
            <a:r>
              <a:rPr lang="nl-BE" sz="1800" dirty="0">
                <a:latin typeface="Verdana" pitchFamily="34" charset="0"/>
              </a:rPr>
              <a:t>. De staat heeft </a:t>
            </a:r>
            <a:r>
              <a:rPr lang="nl-BE" sz="1800" dirty="0" smtClean="0">
                <a:latin typeface="Verdana" pitchFamily="34" charset="0"/>
              </a:rPr>
              <a:t>een </a:t>
            </a:r>
            <a:r>
              <a:rPr lang="nl-BE" sz="1800" dirty="0">
                <a:latin typeface="Verdana" pitchFamily="34" charset="0"/>
              </a:rPr>
              <a:t>belangrijke verdelende - herverdelende functie</a:t>
            </a:r>
            <a:r>
              <a:rPr lang="nl-BE" sz="1800" dirty="0" smtClean="0">
                <a:latin typeface="Verdana" pitchFamily="34" charset="0"/>
              </a:rPr>
              <a:t>.</a:t>
            </a:r>
          </a:p>
          <a:p>
            <a:pPr algn="just">
              <a:buNone/>
            </a:pPr>
            <a:endParaRPr lang="nl-BE" sz="865" dirty="0" smtClean="0">
              <a:latin typeface="Verdana" pitchFamily="34" charset="0"/>
            </a:endParaRPr>
          </a:p>
          <a:p>
            <a:pPr algn="just"/>
            <a:r>
              <a:rPr lang="en-US" sz="1800" b="1" dirty="0" smtClean="0">
                <a:solidFill>
                  <a:srgbClr val="0066FF"/>
                </a:solidFill>
                <a:latin typeface="Verdana" pitchFamily="34" charset="0"/>
              </a:rPr>
              <a:t>wellbeing</a:t>
            </a:r>
            <a:r>
              <a:rPr lang="nl-BE" sz="1800" dirty="0" smtClean="0">
                <a:latin typeface="Verdana" pitchFamily="34" charset="0"/>
              </a:rPr>
              <a:t>: </a:t>
            </a:r>
            <a:r>
              <a:rPr lang="nl-BE" sz="1800" dirty="0">
                <a:latin typeface="Verdana" pitchFamily="34" charset="0"/>
              </a:rPr>
              <a:t>klemtoon ligt hier bij </a:t>
            </a:r>
            <a:r>
              <a:rPr lang="nl-BE" sz="1800" b="1" dirty="0">
                <a:latin typeface="Verdana" pitchFamily="34" charset="0"/>
              </a:rPr>
              <a:t>de maatschappelijke en individuele</a:t>
            </a:r>
            <a:r>
              <a:rPr lang="nl-BE" sz="1800" dirty="0">
                <a:latin typeface="Verdana" pitchFamily="34" charset="0"/>
              </a:rPr>
              <a:t> </a:t>
            </a:r>
            <a:r>
              <a:rPr lang="nl-BE" sz="1800" b="1" dirty="0">
                <a:latin typeface="Verdana" pitchFamily="34" charset="0"/>
              </a:rPr>
              <a:t>beleving</a:t>
            </a:r>
            <a:r>
              <a:rPr lang="nl-BE" sz="1800" dirty="0">
                <a:latin typeface="Verdana" pitchFamily="34" charset="0"/>
              </a:rPr>
              <a:t> van objectieve elementen. Deze beleving ontstaat vanuit een wisselwerking tussen cultuur en individuele invulling</a:t>
            </a:r>
            <a:r>
              <a:rPr lang="nl-BE" sz="1800" dirty="0" smtClean="0">
                <a:latin typeface="Verdana" pitchFamily="34" charset="0"/>
              </a:rPr>
              <a:t>.</a:t>
            </a:r>
          </a:p>
          <a:p>
            <a:pPr algn="just">
              <a:buNone/>
            </a:pPr>
            <a:endParaRPr lang="nl-BE" sz="865" dirty="0" smtClean="0">
              <a:latin typeface="Verdana" pitchFamily="34" charset="0"/>
            </a:endParaRPr>
          </a:p>
          <a:p>
            <a:pPr algn="just"/>
            <a:r>
              <a:rPr lang="en-US" sz="1800" b="1" dirty="0" smtClean="0">
                <a:solidFill>
                  <a:srgbClr val="0066FF"/>
                </a:solidFill>
                <a:latin typeface="Verdana" pitchFamily="34" charset="0"/>
              </a:rPr>
              <a:t>wellness</a:t>
            </a:r>
            <a:r>
              <a:rPr lang="nl-NL" sz="1800" b="1" dirty="0" smtClean="0">
                <a:latin typeface="Verdana" pitchFamily="34" charset="0"/>
              </a:rPr>
              <a:t>: </a:t>
            </a:r>
            <a:r>
              <a:rPr lang="nl-NL" sz="1800" dirty="0">
                <a:latin typeface="Verdana" pitchFamily="34" charset="0"/>
              </a:rPr>
              <a:t>welzijn, gezondheid is ook </a:t>
            </a:r>
            <a:r>
              <a:rPr lang="nl-NL" sz="1800" b="1" dirty="0">
                <a:latin typeface="Verdana" pitchFamily="34" charset="0"/>
              </a:rPr>
              <a:t>een individuele opgave</a:t>
            </a:r>
            <a:r>
              <a:rPr lang="nl-NL" sz="1800" dirty="0">
                <a:latin typeface="Verdana" pitchFamily="34" charset="0"/>
              </a:rPr>
              <a:t>, waarop de commerciële markt inspeelt; maar die opgave ook tegelijkertijd gestalte en inhoud geeft. Het gaat hier</a:t>
            </a:r>
            <a:r>
              <a:rPr lang="nl-NL" sz="1800" dirty="0" smtClean="0">
                <a:latin typeface="Verdana" pitchFamily="34" charset="0"/>
              </a:rPr>
              <a:t> om diverse vormen van </a:t>
            </a:r>
            <a:r>
              <a:rPr lang="nl-NL" sz="1800" dirty="0">
                <a:latin typeface="Verdana" pitchFamily="34" charset="0"/>
              </a:rPr>
              <a:t>commerciële uitbating van</a:t>
            </a:r>
            <a:r>
              <a:rPr lang="nl-NL" sz="1800" dirty="0" smtClean="0">
                <a:latin typeface="Verdana" pitchFamily="34" charset="0"/>
              </a:rPr>
              <a:t> items van </a:t>
            </a:r>
            <a:r>
              <a:rPr lang="nl-NL" sz="1800" dirty="0" err="1" smtClean="0">
                <a:latin typeface="Verdana" pitchFamily="34" charset="0"/>
              </a:rPr>
              <a:t>gezond-zijn</a:t>
            </a:r>
            <a:r>
              <a:rPr lang="nl-NL" sz="1800" dirty="0" smtClean="0">
                <a:latin typeface="Verdana" pitchFamily="34" charset="0"/>
              </a:rPr>
              <a:t>, </a:t>
            </a:r>
            <a:r>
              <a:rPr lang="nl-NL" sz="1800" dirty="0" err="1" smtClean="0">
                <a:latin typeface="Verdana" pitchFamily="34" charset="0"/>
              </a:rPr>
              <a:t>wel-zijn</a:t>
            </a:r>
            <a:r>
              <a:rPr lang="nl-NL" sz="1800" dirty="0" smtClean="0">
                <a:latin typeface="Verdana" pitchFamily="34" charset="0"/>
              </a:rPr>
              <a:t>, wonen, werken zoals: tandencorrecties</a:t>
            </a:r>
            <a:r>
              <a:rPr lang="nl-NL" sz="1800" dirty="0">
                <a:latin typeface="Verdana" pitchFamily="34" charset="0"/>
              </a:rPr>
              <a:t>,</a:t>
            </a:r>
            <a:r>
              <a:rPr lang="nl-NL" sz="1800" dirty="0" smtClean="0">
                <a:latin typeface="Verdana" pitchFamily="34" charset="0"/>
              </a:rPr>
              <a:t> diëten, </a:t>
            </a:r>
            <a:r>
              <a:rPr lang="nl-NL" sz="1800" dirty="0" err="1" smtClean="0">
                <a:latin typeface="Verdana" pitchFamily="34" charset="0"/>
              </a:rPr>
              <a:t>mindfullness</a:t>
            </a:r>
            <a:r>
              <a:rPr lang="nl-NL" sz="1800" dirty="0" smtClean="0">
                <a:latin typeface="Verdana" pitchFamily="34" charset="0"/>
              </a:rPr>
              <a:t>, assertiviteitstraining, teambuilding…</a:t>
            </a:r>
            <a:endParaRPr lang="nl-BE" sz="2400" dirty="0">
              <a:solidFill>
                <a:srgbClr val="FF0000"/>
              </a:solidFill>
              <a:latin typeface="Verdana" pitchFamily="34" charset="0"/>
            </a:endParaRP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BE" dirty="0" smtClean="0">
                <a:solidFill>
                  <a:srgbClr val="33CC33"/>
                </a:solidFill>
              </a:rPr>
              <a:t>2010-2011</a:t>
            </a:r>
            <a:endParaRPr lang="en-GB" dirty="0">
              <a:solidFill>
                <a:srgbClr val="33CC33"/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 smtClean="0">
                <a:solidFill>
                  <a:srgbClr val="33CC33"/>
                </a:solidFill>
              </a:rPr>
              <a:t>auteur zelfstudiepakket: Joke Knockaert</a:t>
            </a:r>
            <a:endParaRPr lang="en-GB" dirty="0">
              <a:solidFill>
                <a:srgbClr val="33CC33"/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89300-0CDF-478B-A7BC-D1FC5EE51FAB}" type="slidenum">
              <a:rPr lang="en-GB"/>
              <a:pPr/>
              <a:t>10</a:t>
            </a:fld>
            <a:endParaRPr lang="en-GB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357158" y="285728"/>
            <a:ext cx="8382000" cy="1107996"/>
          </a:xfrm>
          <a:prstGeom prst="rect">
            <a:avLst/>
          </a:prstGeom>
        </p:spPr>
        <p:txBody>
          <a:bodyPr vert="horz" lIns="0" rIns="0" bIns="0" anchor="b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Verdana" pitchFamily="34" charset="0"/>
                <a:ea typeface="+mj-ea"/>
                <a:cs typeface="+mj-cs"/>
              </a:rPr>
              <a:t>I Sociaal Werk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Verdana" pitchFamily="34" charset="0"/>
                <a:ea typeface="+mj-ea"/>
                <a:cs typeface="+mj-cs"/>
              </a:rPr>
              <a:t/>
            </a:r>
            <a:br>
              <a:rPr kumimoji="0" lang="nl-BE" sz="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Verdana" pitchFamily="34" charset="0"/>
                <a:ea typeface="+mj-ea"/>
                <a:cs typeface="+mj-cs"/>
              </a:rPr>
            </a:br>
            <a:r>
              <a:rPr lang="nl-BE" sz="2800" b="1" dirty="0" smtClean="0">
                <a:solidFill>
                  <a:schemeClr val="accent1"/>
                </a:solidFill>
                <a:latin typeface="Verdana" pitchFamily="34" charset="0"/>
                <a:ea typeface="+mj-ea"/>
                <a:cs typeface="+mj-cs"/>
              </a:rPr>
              <a:t>3. Voorwerp van sociaal werk</a:t>
            </a:r>
            <a:endParaRPr kumimoji="0" lang="nl-BE" sz="5000" b="1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ekstvak 6"/>
          <p:cNvSpPr txBox="1"/>
          <p:nvPr/>
        </p:nvSpPr>
        <p:spPr>
          <a:xfrm>
            <a:off x="285720" y="1996851"/>
            <a:ext cx="78581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b="1" dirty="0" smtClean="0">
                <a:solidFill>
                  <a:srgbClr val="FF0000"/>
                </a:solidFill>
                <a:latin typeface="Verdana" pitchFamily="34" charset="0"/>
              </a:rPr>
              <a:t>3.1.7. </a:t>
            </a:r>
            <a:r>
              <a:rPr lang="en-US" b="1" dirty="0" smtClean="0">
                <a:solidFill>
                  <a:srgbClr val="FF0000"/>
                </a:solidFill>
                <a:latin typeface="Verdana" pitchFamily="34" charset="0"/>
              </a:rPr>
              <a:t>Welfare – wellbeing – wellness </a:t>
            </a:r>
          </a:p>
          <a:p>
            <a:endParaRPr lang="nl-NL" dirty="0">
              <a:solidFill>
                <a:srgbClr val="FF0000"/>
              </a:solidFill>
            </a:endParaRPr>
          </a:p>
        </p:txBody>
      </p:sp>
      <p:sp>
        <p:nvSpPr>
          <p:cNvPr id="9" name="Rechthoek 8"/>
          <p:cNvSpPr/>
          <p:nvPr/>
        </p:nvSpPr>
        <p:spPr>
          <a:xfrm>
            <a:off x="285720" y="1500174"/>
            <a:ext cx="785818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indent="-274320" fontAlgn="auto">
              <a:spcBef>
                <a:spcPct val="50000"/>
              </a:spcBef>
              <a:spcAft>
                <a:spcPts val="0"/>
              </a:spcAft>
              <a:buClr>
                <a:schemeClr val="accent2"/>
              </a:buClr>
              <a:buSzPct val="90000"/>
            </a:pPr>
            <a:r>
              <a:rPr lang="nl-BE" sz="2000" b="1" dirty="0" smtClean="0">
                <a:solidFill>
                  <a:schemeClr val="accent4"/>
                </a:solidFill>
                <a:latin typeface="Verdana" pitchFamily="34" charset="0"/>
              </a:rPr>
              <a:t>3.1. Welzijn in de literatuur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BE" dirty="0" smtClean="0">
                <a:solidFill>
                  <a:srgbClr val="33CC33"/>
                </a:solidFill>
              </a:rPr>
              <a:t>2010-2011</a:t>
            </a:r>
            <a:endParaRPr lang="en-GB" dirty="0">
              <a:solidFill>
                <a:srgbClr val="33CC33"/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 smtClean="0">
                <a:solidFill>
                  <a:srgbClr val="33CC33"/>
                </a:solidFill>
              </a:rPr>
              <a:t>auteur zelfstudiepakket: Joke Knockaert</a:t>
            </a:r>
            <a:endParaRPr lang="en-GB" dirty="0">
              <a:solidFill>
                <a:srgbClr val="33CC33"/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89300-0CDF-478B-A7BC-D1FC5EE51FAB}" type="slidenum">
              <a:rPr lang="en-GB"/>
              <a:pPr/>
              <a:t>11</a:t>
            </a:fld>
            <a:endParaRPr lang="en-GB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357158" y="285728"/>
            <a:ext cx="8382000" cy="1107996"/>
          </a:xfrm>
          <a:prstGeom prst="rect">
            <a:avLst/>
          </a:prstGeom>
        </p:spPr>
        <p:txBody>
          <a:bodyPr vert="horz" lIns="0" rIns="0" bIns="0" anchor="b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Verdana" pitchFamily="34" charset="0"/>
                <a:ea typeface="+mj-ea"/>
                <a:cs typeface="+mj-cs"/>
              </a:rPr>
              <a:t>I Sociaal Werk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Verdana" pitchFamily="34" charset="0"/>
                <a:ea typeface="+mj-ea"/>
                <a:cs typeface="+mj-cs"/>
              </a:rPr>
              <a:t/>
            </a:r>
            <a:br>
              <a:rPr kumimoji="0" lang="nl-BE" sz="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Verdana" pitchFamily="34" charset="0"/>
                <a:ea typeface="+mj-ea"/>
                <a:cs typeface="+mj-cs"/>
              </a:rPr>
            </a:br>
            <a:r>
              <a:rPr lang="nl-BE" sz="2800" b="1" dirty="0" smtClean="0">
                <a:solidFill>
                  <a:schemeClr val="accent1"/>
                </a:solidFill>
                <a:latin typeface="Verdana" pitchFamily="34" charset="0"/>
                <a:ea typeface="+mj-ea"/>
                <a:cs typeface="+mj-cs"/>
              </a:rPr>
              <a:t>3. Voorwerp van sociaal werk</a:t>
            </a:r>
            <a:endParaRPr kumimoji="0" lang="nl-BE" sz="5000" b="1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Rechthoek 8"/>
          <p:cNvSpPr/>
          <p:nvPr/>
        </p:nvSpPr>
        <p:spPr>
          <a:xfrm>
            <a:off x="285720" y="1500174"/>
            <a:ext cx="785818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indent="-274320" fontAlgn="auto">
              <a:spcBef>
                <a:spcPct val="50000"/>
              </a:spcBef>
              <a:spcAft>
                <a:spcPts val="0"/>
              </a:spcAft>
              <a:buClr>
                <a:schemeClr val="accent2"/>
              </a:buClr>
              <a:buSzPct val="90000"/>
            </a:pPr>
            <a:r>
              <a:rPr lang="nl-BE" sz="2000" b="1" dirty="0" smtClean="0">
                <a:solidFill>
                  <a:schemeClr val="accent4"/>
                </a:solidFill>
                <a:latin typeface="Verdana" pitchFamily="34" charset="0"/>
              </a:rPr>
              <a:t>3.1. Welzijn in de literatuur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857224" y="2143116"/>
            <a:ext cx="735811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/>
              <a:t>In de les zullen we volgend videofragment analyseren. Ter voorbereiding kun je het videofragment reeds bekijken en de vragen voorbereiden.</a:t>
            </a:r>
          </a:p>
          <a:p>
            <a:endParaRPr lang="nl-BE" dirty="0" smtClean="0"/>
          </a:p>
          <a:p>
            <a:r>
              <a:rPr lang="nl-BE" dirty="0" smtClean="0"/>
              <a:t>Zoek naar volgende zaken:</a:t>
            </a:r>
          </a:p>
          <a:p>
            <a:pPr marL="342900" indent="-342900">
              <a:buFont typeface="+mj-lt"/>
              <a:buAutoNum type="arabicPeriod"/>
            </a:pPr>
            <a:r>
              <a:rPr lang="nl-BE" dirty="0" smtClean="0"/>
              <a:t>Welke 3 kerndoelstellingen van sociaal werk vind je in fragment terug?</a:t>
            </a:r>
          </a:p>
          <a:p>
            <a:pPr marL="342900" indent="-342900">
              <a:buFont typeface="+mj-lt"/>
              <a:buAutoNum type="arabicPeriod"/>
            </a:pPr>
            <a:r>
              <a:rPr lang="nl-BE" dirty="0" smtClean="0"/>
              <a:t>Welke fase van de geschiedenis kun je het sterkst linken met dit fragment?</a:t>
            </a:r>
          </a:p>
          <a:p>
            <a:pPr marL="342900" indent="-342900">
              <a:buFont typeface="+mj-lt"/>
              <a:buAutoNum type="arabicPeriod"/>
            </a:pPr>
            <a:r>
              <a:rPr lang="nl-BE" dirty="0" smtClean="0"/>
              <a:t>Wat kun je vertellen over maatschappelijk welzijn in dit fragment?</a:t>
            </a:r>
          </a:p>
          <a:p>
            <a:pPr marL="342900" indent="-342900">
              <a:buFont typeface="+mj-lt"/>
              <a:buAutoNum type="arabicPeriod"/>
            </a:pPr>
            <a:r>
              <a:rPr lang="nl-BE" dirty="0" smtClean="0"/>
              <a:t>Welke elementen van individueel welzijn komen in dit fragment aan bod?</a:t>
            </a:r>
            <a:endParaRPr lang="nl-BE" dirty="0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BE" dirty="0" smtClean="0">
                <a:solidFill>
                  <a:srgbClr val="33CC33"/>
                </a:solidFill>
              </a:rPr>
              <a:t>2010-2011</a:t>
            </a:r>
            <a:endParaRPr lang="en-GB" dirty="0">
              <a:solidFill>
                <a:srgbClr val="33CC33"/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 smtClean="0">
                <a:solidFill>
                  <a:srgbClr val="33CC33"/>
                </a:solidFill>
              </a:rPr>
              <a:t>auteur zelfstudiepakket: Joke Knockaert</a:t>
            </a:r>
            <a:endParaRPr lang="en-GB" dirty="0">
              <a:solidFill>
                <a:srgbClr val="33CC33"/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89300-0CDF-478B-A7BC-D1FC5EE51FAB}" type="slidenum">
              <a:rPr lang="en-GB"/>
              <a:pPr/>
              <a:t>12</a:t>
            </a:fld>
            <a:endParaRPr lang="en-GB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357158" y="285728"/>
            <a:ext cx="8382000" cy="1107996"/>
          </a:xfrm>
          <a:prstGeom prst="rect">
            <a:avLst/>
          </a:prstGeom>
        </p:spPr>
        <p:txBody>
          <a:bodyPr vert="horz" lIns="0" rIns="0" bIns="0" anchor="b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Verdana" pitchFamily="34" charset="0"/>
                <a:ea typeface="+mj-ea"/>
                <a:cs typeface="+mj-cs"/>
              </a:rPr>
              <a:t>I Sociaal Werk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Verdana" pitchFamily="34" charset="0"/>
                <a:ea typeface="+mj-ea"/>
                <a:cs typeface="+mj-cs"/>
              </a:rPr>
              <a:t/>
            </a:r>
            <a:br>
              <a:rPr kumimoji="0" lang="nl-BE" sz="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Verdana" pitchFamily="34" charset="0"/>
                <a:ea typeface="+mj-ea"/>
                <a:cs typeface="+mj-cs"/>
              </a:rPr>
            </a:br>
            <a:r>
              <a:rPr lang="nl-BE" sz="2800" b="1" dirty="0" smtClean="0">
                <a:solidFill>
                  <a:schemeClr val="accent1"/>
                </a:solidFill>
                <a:latin typeface="Verdana" pitchFamily="34" charset="0"/>
                <a:ea typeface="+mj-ea"/>
                <a:cs typeface="+mj-cs"/>
              </a:rPr>
              <a:t>3. Voorwerp van sociaal werk</a:t>
            </a:r>
            <a:endParaRPr kumimoji="0" lang="nl-BE" sz="5000" b="1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Rechthoek 8"/>
          <p:cNvSpPr/>
          <p:nvPr/>
        </p:nvSpPr>
        <p:spPr>
          <a:xfrm>
            <a:off x="285720" y="1500174"/>
            <a:ext cx="785818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indent="-274320" fontAlgn="auto">
              <a:spcBef>
                <a:spcPct val="50000"/>
              </a:spcBef>
              <a:spcAft>
                <a:spcPts val="0"/>
              </a:spcAft>
              <a:buClr>
                <a:schemeClr val="accent2"/>
              </a:buClr>
              <a:buSzPct val="90000"/>
            </a:pPr>
            <a:r>
              <a:rPr lang="nl-BE" sz="2000" b="1" dirty="0" smtClean="0">
                <a:solidFill>
                  <a:schemeClr val="accent4"/>
                </a:solidFill>
                <a:latin typeface="Verdana" pitchFamily="34" charset="0"/>
              </a:rPr>
              <a:t>3.1. Welzijn in de literatuur</a:t>
            </a:r>
          </a:p>
        </p:txBody>
      </p:sp>
    </p:spTree>
    <p:custDataLst>
      <p:tags r:id="rId2"/>
    </p:custDataLst>
    <p:controls>
      <p:control spid="19458" name="ArticulateFlashObject" r:id="rId3" imgW="5776904" imgH="4548258"/>
    </p:controls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BE" smtClean="0"/>
              <a:t>2010-2011</a:t>
            </a:r>
            <a:endParaRPr lang="en-GB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auteur zelfstudiepakket: Joke Knockaert</a:t>
            </a:r>
            <a:endParaRPr lang="en-GB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EF367-6CCE-4DEE-9ABC-82D733B073D1}" type="slidenum">
              <a:rPr lang="en-GB" smtClean="0"/>
              <a:pPr/>
              <a:t>2</a:t>
            </a:fld>
            <a:endParaRPr lang="en-GB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357158" y="285728"/>
            <a:ext cx="8382000" cy="1107996"/>
          </a:xfrm>
          <a:prstGeom prst="rect">
            <a:avLst/>
          </a:prstGeom>
        </p:spPr>
        <p:txBody>
          <a:bodyPr vert="horz" lIns="0" rIns="0" bIns="0" anchor="b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Verdana" pitchFamily="34" charset="0"/>
                <a:ea typeface="+mj-ea"/>
                <a:cs typeface="+mj-cs"/>
              </a:rPr>
              <a:t>I Sociaal Werk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Verdana" pitchFamily="34" charset="0"/>
                <a:ea typeface="+mj-ea"/>
                <a:cs typeface="+mj-cs"/>
              </a:rPr>
              <a:t/>
            </a:r>
            <a:br>
              <a:rPr kumimoji="0" lang="nl-BE" sz="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Verdana" pitchFamily="34" charset="0"/>
                <a:ea typeface="+mj-ea"/>
                <a:cs typeface="+mj-cs"/>
              </a:rPr>
            </a:br>
            <a:r>
              <a:rPr lang="nl-BE" sz="2800" b="1" dirty="0" smtClean="0">
                <a:solidFill>
                  <a:schemeClr val="accent1"/>
                </a:solidFill>
                <a:latin typeface="Verdana" pitchFamily="34" charset="0"/>
                <a:ea typeface="+mj-ea"/>
                <a:cs typeface="+mj-cs"/>
              </a:rPr>
              <a:t>3. Voorwerp van sociaal werk</a:t>
            </a:r>
            <a:endParaRPr kumimoji="0" lang="nl-BE" sz="5000" b="1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285720" y="1853975"/>
            <a:ext cx="78581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b="1" dirty="0" smtClean="0">
                <a:solidFill>
                  <a:srgbClr val="FF0000"/>
                </a:solidFill>
                <a:latin typeface="Verdana" pitchFamily="34" charset="0"/>
              </a:rPr>
              <a:t>3.1.6. Maatschappelijk welzijn</a:t>
            </a:r>
            <a:endParaRPr lang="nl-NL" dirty="0">
              <a:solidFill>
                <a:srgbClr val="FF0000"/>
              </a:solidFill>
            </a:endParaRPr>
          </a:p>
        </p:txBody>
      </p:sp>
      <p:sp>
        <p:nvSpPr>
          <p:cNvPr id="9" name="Rechthoek 8"/>
          <p:cNvSpPr/>
          <p:nvPr/>
        </p:nvSpPr>
        <p:spPr>
          <a:xfrm>
            <a:off x="285720" y="1500174"/>
            <a:ext cx="785818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indent="-274320" fontAlgn="auto">
              <a:spcBef>
                <a:spcPct val="50000"/>
              </a:spcBef>
              <a:spcAft>
                <a:spcPts val="0"/>
              </a:spcAft>
              <a:buClr>
                <a:schemeClr val="accent2"/>
              </a:buClr>
              <a:buSzPct val="90000"/>
            </a:pPr>
            <a:r>
              <a:rPr lang="nl-BE" sz="2000" b="1" dirty="0" smtClean="0">
                <a:solidFill>
                  <a:schemeClr val="accent4"/>
                </a:solidFill>
                <a:latin typeface="Verdana" pitchFamily="34" charset="0"/>
              </a:rPr>
              <a:t>3.1. Welzijn in de literatuur</a:t>
            </a:r>
          </a:p>
        </p:txBody>
      </p:sp>
      <p:pic>
        <p:nvPicPr>
          <p:cNvPr id="1026" name="Picture 2" descr="http://www.drenthemonitor.nl/afbeeldingen/Aanwezigheid%20en%20samenstelling%20voorzieningen.....jp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785786" y="2285992"/>
            <a:ext cx="7572428" cy="4305297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BE" smtClean="0"/>
              <a:t>2010-2011</a:t>
            </a:r>
            <a:endParaRPr lang="en-GB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auteur zelfstudiepakket: Joke Knockaert</a:t>
            </a:r>
            <a:endParaRPr lang="en-GB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EF367-6CCE-4DEE-9ABC-82D733B073D1}" type="slidenum">
              <a:rPr lang="en-GB" smtClean="0"/>
              <a:pPr/>
              <a:t>3</a:t>
            </a:fld>
            <a:endParaRPr lang="en-GB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357158" y="285728"/>
            <a:ext cx="8382000" cy="1107996"/>
          </a:xfrm>
          <a:prstGeom prst="rect">
            <a:avLst/>
          </a:prstGeom>
        </p:spPr>
        <p:txBody>
          <a:bodyPr vert="horz" lIns="0" rIns="0" bIns="0" anchor="b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Verdana" pitchFamily="34" charset="0"/>
                <a:ea typeface="+mj-ea"/>
                <a:cs typeface="+mj-cs"/>
              </a:rPr>
              <a:t>I Sociaal Werk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Verdana" pitchFamily="34" charset="0"/>
                <a:ea typeface="+mj-ea"/>
                <a:cs typeface="+mj-cs"/>
              </a:rPr>
              <a:t/>
            </a:r>
            <a:br>
              <a:rPr kumimoji="0" lang="nl-BE" sz="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Verdana" pitchFamily="34" charset="0"/>
                <a:ea typeface="+mj-ea"/>
                <a:cs typeface="+mj-cs"/>
              </a:rPr>
            </a:br>
            <a:r>
              <a:rPr lang="nl-BE" sz="2800" b="1" dirty="0" smtClean="0">
                <a:solidFill>
                  <a:schemeClr val="accent1"/>
                </a:solidFill>
                <a:latin typeface="Verdana" pitchFamily="34" charset="0"/>
                <a:ea typeface="+mj-ea"/>
                <a:cs typeface="+mj-cs"/>
              </a:rPr>
              <a:t>3. Voorwerp van sociaal werk</a:t>
            </a:r>
            <a:endParaRPr kumimoji="0" lang="nl-BE" sz="5000" b="1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Rechthoek 8"/>
          <p:cNvSpPr/>
          <p:nvPr/>
        </p:nvSpPr>
        <p:spPr>
          <a:xfrm>
            <a:off x="285720" y="1500174"/>
            <a:ext cx="785818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indent="-274320" fontAlgn="auto">
              <a:spcBef>
                <a:spcPct val="50000"/>
              </a:spcBef>
              <a:spcAft>
                <a:spcPts val="0"/>
              </a:spcAft>
              <a:buClr>
                <a:schemeClr val="accent2"/>
              </a:buClr>
              <a:buSzPct val="90000"/>
            </a:pPr>
            <a:r>
              <a:rPr lang="nl-BE" sz="2000" b="1" dirty="0" smtClean="0">
                <a:solidFill>
                  <a:schemeClr val="accent4"/>
                </a:solidFill>
                <a:latin typeface="Verdana" pitchFamily="34" charset="0"/>
              </a:rPr>
              <a:t>3.1. Welzijn in de literatuur</a:t>
            </a:r>
          </a:p>
        </p:txBody>
      </p:sp>
      <p:pic>
        <p:nvPicPr>
          <p:cNvPr id="39938" name="Picture 2" descr="http://www.kuleuven.be/velo/_img/i_bullet.gif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9"/>
          <a:srcRect/>
          <a:stretch>
            <a:fillRect/>
          </a:stretch>
        </p:blipFill>
        <p:spPr bwMode="auto">
          <a:xfrm>
            <a:off x="131763" y="23813"/>
            <a:ext cx="38100" cy="57150"/>
          </a:xfrm>
          <a:prstGeom prst="rect">
            <a:avLst/>
          </a:prstGeom>
          <a:noFill/>
        </p:spPr>
      </p:pic>
      <p:pic>
        <p:nvPicPr>
          <p:cNvPr id="39939" name="Picture 3" descr="http://www.kuleuven.be/velo/_img/i_bullet.gif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9"/>
          <a:srcRect/>
          <a:stretch>
            <a:fillRect/>
          </a:stretch>
        </p:blipFill>
        <p:spPr bwMode="auto">
          <a:xfrm>
            <a:off x="131763" y="160338"/>
            <a:ext cx="38100" cy="57150"/>
          </a:xfrm>
          <a:prstGeom prst="rect">
            <a:avLst/>
          </a:prstGeom>
          <a:noFill/>
        </p:spPr>
      </p:pic>
      <p:pic>
        <p:nvPicPr>
          <p:cNvPr id="39940" name="Picture 4" descr="http://www.kuleuven.be/velo/_img/i_bullet.gif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9"/>
          <a:srcRect/>
          <a:stretch>
            <a:fillRect/>
          </a:stretch>
        </p:blipFill>
        <p:spPr bwMode="auto">
          <a:xfrm>
            <a:off x="131763" y="296863"/>
            <a:ext cx="38100" cy="57150"/>
          </a:xfrm>
          <a:prstGeom prst="rect">
            <a:avLst/>
          </a:prstGeom>
          <a:noFill/>
        </p:spPr>
      </p:pic>
      <p:pic>
        <p:nvPicPr>
          <p:cNvPr id="39941" name="Picture 5" descr="http://www.kuleuven.be/velo/_img/i_bullet.gif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9"/>
          <a:srcRect/>
          <a:stretch>
            <a:fillRect/>
          </a:stretch>
        </p:blipFill>
        <p:spPr bwMode="auto">
          <a:xfrm>
            <a:off x="131763" y="433388"/>
            <a:ext cx="38100" cy="57150"/>
          </a:xfrm>
          <a:prstGeom prst="rect">
            <a:avLst/>
          </a:prstGeom>
          <a:noFill/>
        </p:spPr>
      </p:pic>
      <p:sp>
        <p:nvSpPr>
          <p:cNvPr id="14" name="Tekstvak 13"/>
          <p:cNvSpPr txBox="1"/>
          <p:nvPr/>
        </p:nvSpPr>
        <p:spPr>
          <a:xfrm>
            <a:off x="285720" y="1853975"/>
            <a:ext cx="78581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b="1" dirty="0" smtClean="0">
                <a:solidFill>
                  <a:srgbClr val="FF0000"/>
                </a:solidFill>
                <a:latin typeface="Verdana" pitchFamily="34" charset="0"/>
              </a:rPr>
              <a:t>3.1.6. Individueel welzijn</a:t>
            </a:r>
          </a:p>
          <a:p>
            <a:endParaRPr lang="nl-NL" dirty="0">
              <a:solidFill>
                <a:srgbClr val="FF0000"/>
              </a:solidFill>
            </a:endParaRPr>
          </a:p>
        </p:txBody>
      </p:sp>
      <p:pic>
        <p:nvPicPr>
          <p:cNvPr id="40962" name="PPTShape_0" descr="woningproject wil jonge gezinnen aantrekken en buurt opwaarderen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0"/>
          <a:srcRect/>
          <a:stretch>
            <a:fillRect/>
          </a:stretch>
        </p:blipFill>
        <p:spPr bwMode="auto">
          <a:xfrm>
            <a:off x="285720" y="2786058"/>
            <a:ext cx="3533491" cy="2143140"/>
          </a:xfrm>
          <a:prstGeom prst="rect">
            <a:avLst/>
          </a:prstGeom>
          <a:noFill/>
        </p:spPr>
      </p:pic>
      <p:graphicFrame>
        <p:nvGraphicFramePr>
          <p:cNvPr id="16" name="Tabel 15"/>
          <p:cNvGraphicFramePr>
            <a:graphicFrameLocks noGrp="1"/>
          </p:cNvGraphicFramePr>
          <p:nvPr/>
        </p:nvGraphicFramePr>
        <p:xfrm>
          <a:off x="4071934" y="2285992"/>
          <a:ext cx="4203700" cy="3667125"/>
        </p:xfrm>
        <a:graphic>
          <a:graphicData uri="http://schemas.openxmlformats.org/drawingml/2006/table">
            <a:tbl>
              <a:tblPr/>
              <a:tblGrid>
                <a:gridCol w="2805637"/>
                <a:gridCol w="1398063"/>
              </a:tblGrid>
              <a:tr h="144780">
                <a:tc gridSpan="2">
                  <a:txBody>
                    <a:bodyPr/>
                    <a:lstStyle/>
                    <a:p>
                      <a:pPr algn="l" fontAlgn="b"/>
                      <a:r>
                        <a:rPr lang="nl-BE" sz="900" b="1" i="0" u="none" strike="noStrike">
                          <a:latin typeface="Verdana"/>
                        </a:rPr>
                        <a:t>Verloedering van de eigen woonbuurt, 2007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</a:tr>
              <a:tr h="144780">
                <a:tc gridSpan="2">
                  <a:txBody>
                    <a:bodyPr/>
                    <a:lstStyle/>
                    <a:p>
                      <a:pPr algn="l" fontAlgn="b"/>
                      <a:r>
                        <a:rPr lang="nl-BE" sz="900" b="0" i="1" u="none" strike="noStrike"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</a:tr>
              <a:tr h="144780">
                <a:tc>
                  <a:txBody>
                    <a:bodyPr/>
                    <a:lstStyle/>
                    <a:p>
                      <a:pPr algn="l" fontAlgn="b"/>
                      <a:endParaRPr lang="nl-BE" sz="900" b="0" i="1" u="none" strike="noStrike">
                        <a:latin typeface="Verdana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900" b="0" i="0" u="none" strike="noStrike">
                          <a:latin typeface="Verdana"/>
                        </a:rPr>
                        <a:t>tenminste één vorm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4780">
                <a:tc>
                  <a:txBody>
                    <a:bodyPr/>
                    <a:lstStyle/>
                    <a:p>
                      <a:pPr algn="l" fontAlgn="b"/>
                      <a:endParaRPr lang="nl-BE" sz="900" b="0" i="1" u="none" strike="noStrike">
                        <a:latin typeface="Verdana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900" b="0" i="0" u="none" strike="noStrike">
                          <a:latin typeface="Verdana"/>
                        </a:rPr>
                        <a:t>van verloedering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4780">
                <a:tc gridSpan="2">
                  <a:txBody>
                    <a:bodyPr/>
                    <a:lstStyle/>
                    <a:p>
                      <a:pPr algn="l" fontAlgn="b"/>
                      <a:r>
                        <a:rPr lang="nl-BE" sz="900" b="0" i="1" u="none" strike="noStrike"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</a:tr>
              <a:tr h="144780">
                <a:tc>
                  <a:txBody>
                    <a:bodyPr/>
                    <a:lstStyle/>
                    <a:p>
                      <a:pPr algn="l" fontAlgn="b"/>
                      <a:r>
                        <a:rPr lang="nl-BE" sz="900" b="1" i="0" u="none" strike="noStrike">
                          <a:latin typeface="Verdana"/>
                        </a:rPr>
                        <a:t>Totaal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900" b="0" i="0" u="none" strike="noStrike">
                          <a:latin typeface="Verdana"/>
                        </a:rPr>
                        <a:t>49,1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4780">
                <a:tc>
                  <a:txBody>
                    <a:bodyPr/>
                    <a:lstStyle/>
                    <a:p>
                      <a:pPr algn="l" fontAlgn="b"/>
                      <a:endParaRPr lang="nl-BE" sz="900" b="0" i="0" u="none" strike="noStrike">
                        <a:latin typeface="Verdana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900" b="0" i="0" u="none" strike="noStrike">
                        <a:latin typeface="Verdana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4780">
                <a:tc>
                  <a:txBody>
                    <a:bodyPr/>
                    <a:lstStyle/>
                    <a:p>
                      <a:pPr algn="l" fontAlgn="b"/>
                      <a:r>
                        <a:rPr lang="nl-BE" sz="900" b="1" i="0" u="none" strike="noStrike">
                          <a:latin typeface="Verdana"/>
                        </a:rPr>
                        <a:t>Stedelijkheid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900" b="0" i="0" u="none" strike="noStrike">
                        <a:latin typeface="Verdana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4780">
                <a:tc>
                  <a:txBody>
                    <a:bodyPr/>
                    <a:lstStyle/>
                    <a:p>
                      <a:pPr algn="l" fontAlgn="b"/>
                      <a:endParaRPr lang="nl-BE" sz="900" b="1" i="0" u="none" strike="noStrike">
                        <a:latin typeface="Verdana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900" b="0" i="0" u="none" strike="noStrike">
                        <a:latin typeface="Verdana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4780">
                <a:tc>
                  <a:txBody>
                    <a:bodyPr/>
                    <a:lstStyle/>
                    <a:p>
                      <a:pPr algn="l" fontAlgn="b"/>
                      <a:r>
                        <a:rPr lang="nl-BE" sz="900" b="0" i="0" u="none" strike="noStrike">
                          <a:latin typeface="Verdana"/>
                        </a:rPr>
                        <a:t>zeer sterk stedelijk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900" b="0" i="0" u="none" strike="noStrike">
                          <a:latin typeface="Verdana"/>
                        </a:rPr>
                        <a:t>60,6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</a:tr>
              <a:tr h="144780">
                <a:tc>
                  <a:txBody>
                    <a:bodyPr/>
                    <a:lstStyle/>
                    <a:p>
                      <a:pPr algn="l" fontAlgn="b"/>
                      <a:r>
                        <a:rPr lang="nl-BE" sz="900" b="0" i="0" u="none" strike="noStrike">
                          <a:latin typeface="Verdana"/>
                        </a:rPr>
                        <a:t>sterk stedelijk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900" b="0" i="0" u="none" strike="noStrike">
                          <a:latin typeface="Verdana"/>
                        </a:rPr>
                        <a:t>54,2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4780">
                <a:tc>
                  <a:txBody>
                    <a:bodyPr/>
                    <a:lstStyle/>
                    <a:p>
                      <a:pPr algn="l" fontAlgn="b"/>
                      <a:r>
                        <a:rPr lang="nl-BE" sz="900" b="0" i="0" u="none" strike="noStrike">
                          <a:latin typeface="Verdana"/>
                        </a:rPr>
                        <a:t>matig stedelijk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900" b="0" i="0" u="none" strike="noStrike">
                          <a:latin typeface="Verdana"/>
                        </a:rPr>
                        <a:t>47,5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4780">
                <a:tc>
                  <a:txBody>
                    <a:bodyPr/>
                    <a:lstStyle/>
                    <a:p>
                      <a:pPr algn="l" fontAlgn="b"/>
                      <a:r>
                        <a:rPr lang="nl-BE" sz="900" b="0" i="0" u="none" strike="noStrike">
                          <a:latin typeface="Verdana"/>
                        </a:rPr>
                        <a:t>weinig stedelijk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900" b="0" i="0" u="none" strike="noStrike">
                          <a:latin typeface="Verdana"/>
                        </a:rPr>
                        <a:t>41,1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4780">
                <a:tc>
                  <a:txBody>
                    <a:bodyPr/>
                    <a:lstStyle/>
                    <a:p>
                      <a:pPr algn="l" fontAlgn="b"/>
                      <a:r>
                        <a:rPr lang="nl-BE" sz="900" b="0" i="0" u="none" strike="noStrike">
                          <a:latin typeface="Verdana"/>
                        </a:rPr>
                        <a:t>niet stedelijk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900" b="0" i="0" u="none" strike="noStrike">
                          <a:latin typeface="Verdana"/>
                        </a:rPr>
                        <a:t>36,4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</a:tr>
              <a:tr h="144780">
                <a:tc>
                  <a:txBody>
                    <a:bodyPr/>
                    <a:lstStyle/>
                    <a:p>
                      <a:pPr algn="l" fontAlgn="b"/>
                      <a:endParaRPr lang="nl-BE" sz="900" b="0" i="0" u="none" strike="noStrike">
                        <a:latin typeface="Verdana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900" b="0" i="0" u="none" strike="noStrike">
                        <a:latin typeface="Verdana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4780">
                <a:tc>
                  <a:txBody>
                    <a:bodyPr/>
                    <a:lstStyle/>
                    <a:p>
                      <a:pPr algn="l" fontAlgn="b"/>
                      <a:r>
                        <a:rPr lang="nl-BE" sz="900" b="1" i="0" u="none" strike="noStrike">
                          <a:latin typeface="Verdana"/>
                        </a:rPr>
                        <a:t>Stedelijkheid en wel/niet aandachtswijken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900" b="0" i="0" u="none" strike="noStrike">
                        <a:latin typeface="Verdana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4780">
                <a:tc>
                  <a:txBody>
                    <a:bodyPr/>
                    <a:lstStyle/>
                    <a:p>
                      <a:pPr algn="l" fontAlgn="b"/>
                      <a:endParaRPr lang="nl-BE" sz="900" b="0" i="0" u="none" strike="noStrike">
                        <a:latin typeface="Verdana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900" b="0" i="0" u="none" strike="noStrike">
                        <a:latin typeface="Verdana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4780">
                <a:tc>
                  <a:txBody>
                    <a:bodyPr/>
                    <a:lstStyle/>
                    <a:p>
                      <a:pPr algn="l" fontAlgn="b"/>
                      <a:r>
                        <a:rPr lang="nl-BE" sz="900" b="0" i="0" u="none" strike="noStrike">
                          <a:latin typeface="Verdana"/>
                        </a:rPr>
                        <a:t>zeer sterk stedelijk, aandachtswijk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900" b="0" i="0" u="none" strike="noStrike">
                          <a:latin typeface="Verdana"/>
                        </a:rPr>
                        <a:t>71,7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</a:tr>
              <a:tr h="144780">
                <a:tc>
                  <a:txBody>
                    <a:bodyPr/>
                    <a:lstStyle/>
                    <a:p>
                      <a:pPr algn="l" fontAlgn="b"/>
                      <a:r>
                        <a:rPr lang="nl-BE" sz="900" b="0" i="0" u="none" strike="noStrike">
                          <a:latin typeface="Verdana"/>
                        </a:rPr>
                        <a:t>sterk stedelijk, aandachtswijk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900" b="0" i="0" u="none" strike="noStrike">
                          <a:latin typeface="Verdana"/>
                        </a:rPr>
                        <a:t>66,0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4780">
                <a:tc>
                  <a:txBody>
                    <a:bodyPr/>
                    <a:lstStyle/>
                    <a:p>
                      <a:pPr algn="l" fontAlgn="b"/>
                      <a:r>
                        <a:rPr lang="nl-BE" sz="900" b="0" i="0" u="none" strike="noStrike">
                          <a:latin typeface="Verdana"/>
                        </a:rPr>
                        <a:t>zeer sterk stedelijk, niet aandachtswijk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900" b="0" i="0" u="none" strike="noStrike">
                          <a:latin typeface="Verdana"/>
                        </a:rPr>
                        <a:t>57,6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4780">
                <a:tc>
                  <a:txBody>
                    <a:bodyPr/>
                    <a:lstStyle/>
                    <a:p>
                      <a:pPr algn="l" fontAlgn="b"/>
                      <a:r>
                        <a:rPr lang="nl-BE" sz="900" b="0" i="0" u="none" strike="noStrike">
                          <a:latin typeface="Verdana"/>
                        </a:rPr>
                        <a:t>sterk stedelijk, niet aandachtswijk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BE" sz="900" b="0" i="0" u="none" strike="noStrike">
                          <a:latin typeface="Verdana"/>
                        </a:rPr>
                        <a:t>53,9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</a:tr>
              <a:tr h="144780">
                <a:tc>
                  <a:txBody>
                    <a:bodyPr/>
                    <a:lstStyle/>
                    <a:p>
                      <a:pPr algn="l" fontAlgn="b"/>
                      <a:endParaRPr lang="nl-BE" sz="900" b="0" i="0" u="none" strike="noStrike">
                        <a:latin typeface="Verdana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900" b="0" i="0" u="none" strike="noStrike">
                        <a:latin typeface="Verdana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4780">
                <a:tc gridSpan="2">
                  <a:txBody>
                    <a:bodyPr/>
                    <a:lstStyle/>
                    <a:p>
                      <a:pPr algn="l" fontAlgn="b"/>
                      <a:r>
                        <a:rPr lang="nl-BE" sz="900" b="0" i="1" u="none" strike="noStrike"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</a:tr>
              <a:tr h="144780">
                <a:tc>
                  <a:txBody>
                    <a:bodyPr/>
                    <a:lstStyle/>
                    <a:p>
                      <a:pPr algn="l" fontAlgn="b"/>
                      <a:endParaRPr lang="nl-BE" sz="900" b="0" i="1" u="none" strike="noStrike">
                        <a:latin typeface="Verdana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l-BE" sz="900" b="0" i="1" u="none" strike="noStrike">
                        <a:latin typeface="Verdana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4780">
                <a:tc>
                  <a:txBody>
                    <a:bodyPr/>
                    <a:lstStyle/>
                    <a:p>
                      <a:pPr algn="l" fontAlgn="b"/>
                      <a:r>
                        <a:rPr lang="nl-BE" sz="900" b="0" i="0" u="none" strike="noStrike" dirty="0">
                          <a:latin typeface="Verdana"/>
                        </a:rPr>
                        <a:t>Bron: Veiligheidsmonitor Rijk 2007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BE" sz="900" b="0" i="1" u="none" strike="noStrike" dirty="0">
                        <a:latin typeface="Verdana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17" name="Tekstvak 16"/>
          <p:cNvSpPr txBox="1"/>
          <p:nvPr/>
        </p:nvSpPr>
        <p:spPr>
          <a:xfrm>
            <a:off x="285720" y="2263967"/>
            <a:ext cx="35004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400" b="1" dirty="0" smtClean="0">
                <a:solidFill>
                  <a:schemeClr val="accent2">
                    <a:lumMod val="75000"/>
                  </a:schemeClr>
                </a:solidFill>
                <a:latin typeface="Verdana" pitchFamily="34" charset="0"/>
              </a:rPr>
              <a:t>Levensvoorwaarden</a:t>
            </a:r>
            <a:endParaRPr lang="nl-BE" sz="1400" b="1" dirty="0">
              <a:solidFill>
                <a:schemeClr val="accent2">
                  <a:lumMod val="75000"/>
                </a:schemeClr>
              </a:solidFill>
              <a:latin typeface="Verdana" pitchFamily="34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BE" smtClean="0"/>
              <a:t>2010-2011</a:t>
            </a:r>
            <a:endParaRPr lang="en-GB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auteur zelfstudiepakket: Joke Knockaert</a:t>
            </a:r>
            <a:endParaRPr lang="en-GB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EF367-6CCE-4DEE-9ABC-82D733B073D1}" type="slidenum">
              <a:rPr lang="en-GB" smtClean="0"/>
              <a:pPr/>
              <a:t>4</a:t>
            </a:fld>
            <a:endParaRPr lang="en-GB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357158" y="285728"/>
            <a:ext cx="8382000" cy="1107996"/>
          </a:xfrm>
          <a:prstGeom prst="rect">
            <a:avLst/>
          </a:prstGeom>
        </p:spPr>
        <p:txBody>
          <a:bodyPr vert="horz" lIns="0" rIns="0" bIns="0" anchor="b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Verdana" pitchFamily="34" charset="0"/>
                <a:ea typeface="+mj-ea"/>
                <a:cs typeface="+mj-cs"/>
              </a:rPr>
              <a:t>I Sociaal Werk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Verdana" pitchFamily="34" charset="0"/>
                <a:ea typeface="+mj-ea"/>
                <a:cs typeface="+mj-cs"/>
              </a:rPr>
              <a:t/>
            </a:r>
            <a:br>
              <a:rPr kumimoji="0" lang="nl-BE" sz="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Verdana" pitchFamily="34" charset="0"/>
                <a:ea typeface="+mj-ea"/>
                <a:cs typeface="+mj-cs"/>
              </a:rPr>
            </a:br>
            <a:r>
              <a:rPr lang="nl-BE" sz="2800" b="1" dirty="0" smtClean="0">
                <a:solidFill>
                  <a:schemeClr val="accent1"/>
                </a:solidFill>
                <a:latin typeface="Verdana" pitchFamily="34" charset="0"/>
                <a:ea typeface="+mj-ea"/>
                <a:cs typeface="+mj-cs"/>
              </a:rPr>
              <a:t>3. Voorwerp van sociaal werk</a:t>
            </a:r>
            <a:endParaRPr kumimoji="0" lang="nl-BE" sz="5000" b="1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Rechthoek 8"/>
          <p:cNvSpPr/>
          <p:nvPr/>
        </p:nvSpPr>
        <p:spPr>
          <a:xfrm>
            <a:off x="285720" y="1500174"/>
            <a:ext cx="785818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indent="-274320" fontAlgn="auto">
              <a:spcBef>
                <a:spcPct val="50000"/>
              </a:spcBef>
              <a:spcAft>
                <a:spcPts val="0"/>
              </a:spcAft>
              <a:buClr>
                <a:schemeClr val="accent2"/>
              </a:buClr>
              <a:buSzPct val="90000"/>
            </a:pPr>
            <a:r>
              <a:rPr lang="nl-BE" sz="2000" b="1" dirty="0" smtClean="0">
                <a:solidFill>
                  <a:schemeClr val="accent4"/>
                </a:solidFill>
                <a:latin typeface="Verdana" pitchFamily="34" charset="0"/>
              </a:rPr>
              <a:t>3.1. Welzijn in de literatuur</a:t>
            </a:r>
          </a:p>
        </p:txBody>
      </p:sp>
      <p:sp>
        <p:nvSpPr>
          <p:cNvPr id="39937" name="Rectangle 1"/>
          <p:cNvSpPr>
            <a:spLocks noChangeArrowheads="1"/>
          </p:cNvSpPr>
          <p:nvPr/>
        </p:nvSpPr>
        <p:spPr bwMode="auto">
          <a:xfrm>
            <a:off x="428596" y="2500306"/>
            <a:ext cx="6143636" cy="289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BE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VELO biedt een zinvolle werkervaring en opleiding aan jongeren en kansengroepen met het oog op </a:t>
            </a:r>
            <a:r>
              <a:rPr kumimoji="0" lang="nl-BE" sz="1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doorstroming naar de reguliere arbeidsmarkt. </a:t>
            </a:r>
            <a:r>
              <a:rPr kumimoji="0" lang="nl-BE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/>
            </a:r>
            <a:br>
              <a:rPr kumimoji="0" lang="nl-BE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</a:br>
            <a:r>
              <a:rPr kumimoji="0" lang="nl-BE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Dit doen we door: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nl-BE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   aanleren van basis metaal- en fietstechnieken</a:t>
            </a:r>
            <a:br>
              <a:rPr kumimoji="0" lang="nl-BE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</a:br>
            <a:r>
              <a:rPr kumimoji="0" lang="nl-BE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Verdana" pitchFamily="34" charset="0"/>
              </a:rPr>
              <a:t>   aandacht voor sociale vaardigheden</a:t>
            </a:r>
            <a:br>
              <a:rPr kumimoji="0" lang="nl-BE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Verdana" pitchFamily="34" charset="0"/>
              </a:rPr>
            </a:br>
            <a:r>
              <a:rPr kumimoji="0" lang="nl-BE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Verdana" pitchFamily="34" charset="0"/>
              </a:rPr>
              <a:t>   werken aan arbeidsattitude</a:t>
            </a:r>
            <a:br>
              <a:rPr kumimoji="0" lang="nl-BE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Verdana" pitchFamily="34" charset="0"/>
              </a:rPr>
            </a:br>
            <a:r>
              <a:rPr kumimoji="0" lang="nl-BE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Verdana" pitchFamily="34" charset="0"/>
              </a:rPr>
              <a:t>   socialisatietraining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BE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BE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VELO biedt een (tijdelijke) </a:t>
            </a:r>
            <a:r>
              <a:rPr kumimoji="0" lang="nl-BE" sz="1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opleiding en werkervaring aan jongeren uit het deeltijds onderwijs,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BE" sz="1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Industrieel Leerlingenwezen (ILW), </a:t>
            </a:r>
            <a:r>
              <a:rPr kumimoji="0" lang="nl-BE" sz="14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leefloners</a:t>
            </a:r>
            <a:r>
              <a:rPr kumimoji="0" lang="nl-BE" sz="1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 en alternatief gestraften.</a:t>
            </a:r>
          </a:p>
        </p:txBody>
      </p:sp>
      <p:pic>
        <p:nvPicPr>
          <p:cNvPr id="39938" name="Picture 2" descr="http://www.kuleuven.be/velo/_img/i_bullet.gif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9"/>
          <a:srcRect/>
          <a:stretch>
            <a:fillRect/>
          </a:stretch>
        </p:blipFill>
        <p:spPr bwMode="auto">
          <a:xfrm>
            <a:off x="131763" y="23813"/>
            <a:ext cx="38100" cy="57150"/>
          </a:xfrm>
          <a:prstGeom prst="rect">
            <a:avLst/>
          </a:prstGeom>
          <a:noFill/>
        </p:spPr>
      </p:pic>
      <p:pic>
        <p:nvPicPr>
          <p:cNvPr id="39939" name="Picture 3" descr="http://www.kuleuven.be/velo/_img/i_bullet.gif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9"/>
          <a:srcRect/>
          <a:stretch>
            <a:fillRect/>
          </a:stretch>
        </p:blipFill>
        <p:spPr bwMode="auto">
          <a:xfrm>
            <a:off x="131763" y="160338"/>
            <a:ext cx="38100" cy="57150"/>
          </a:xfrm>
          <a:prstGeom prst="rect">
            <a:avLst/>
          </a:prstGeom>
          <a:noFill/>
        </p:spPr>
      </p:pic>
      <p:pic>
        <p:nvPicPr>
          <p:cNvPr id="39940" name="Picture 4" descr="http://www.kuleuven.be/velo/_img/i_bullet.gif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9"/>
          <a:srcRect/>
          <a:stretch>
            <a:fillRect/>
          </a:stretch>
        </p:blipFill>
        <p:spPr bwMode="auto">
          <a:xfrm>
            <a:off x="131763" y="296863"/>
            <a:ext cx="38100" cy="57150"/>
          </a:xfrm>
          <a:prstGeom prst="rect">
            <a:avLst/>
          </a:prstGeom>
          <a:noFill/>
        </p:spPr>
      </p:pic>
      <p:pic>
        <p:nvPicPr>
          <p:cNvPr id="39941" name="Picture 5" descr="http://www.kuleuven.be/velo/_img/i_bullet.gif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9"/>
          <a:srcRect/>
          <a:stretch>
            <a:fillRect/>
          </a:stretch>
        </p:blipFill>
        <p:spPr bwMode="auto">
          <a:xfrm>
            <a:off x="131763" y="433388"/>
            <a:ext cx="38100" cy="57150"/>
          </a:xfrm>
          <a:prstGeom prst="rect">
            <a:avLst/>
          </a:prstGeom>
          <a:noFill/>
        </p:spPr>
      </p:pic>
      <p:sp>
        <p:nvSpPr>
          <p:cNvPr id="14" name="Tekstvak 13"/>
          <p:cNvSpPr txBox="1"/>
          <p:nvPr/>
        </p:nvSpPr>
        <p:spPr>
          <a:xfrm>
            <a:off x="285720" y="1853975"/>
            <a:ext cx="78581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b="1" dirty="0" smtClean="0">
                <a:solidFill>
                  <a:srgbClr val="FF0000"/>
                </a:solidFill>
                <a:latin typeface="Verdana" pitchFamily="34" charset="0"/>
              </a:rPr>
              <a:t>3.1.6. Individueel welzijn</a:t>
            </a:r>
          </a:p>
          <a:p>
            <a:endParaRPr lang="nl-NL" dirty="0">
              <a:solidFill>
                <a:srgbClr val="FF0000"/>
              </a:solidFill>
            </a:endParaRPr>
          </a:p>
        </p:txBody>
      </p:sp>
      <p:pic>
        <p:nvPicPr>
          <p:cNvPr id="39948" name="Picture 12" descr="Fietsherstelplaats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0"/>
          <a:srcRect/>
          <a:stretch>
            <a:fillRect/>
          </a:stretch>
        </p:blipFill>
        <p:spPr bwMode="auto">
          <a:xfrm>
            <a:off x="6143636" y="3000372"/>
            <a:ext cx="2381250" cy="2286001"/>
          </a:xfrm>
          <a:prstGeom prst="rect">
            <a:avLst/>
          </a:prstGeom>
          <a:noFill/>
        </p:spPr>
      </p:pic>
      <p:sp>
        <p:nvSpPr>
          <p:cNvPr id="21" name="Tekstvak 20"/>
          <p:cNvSpPr txBox="1"/>
          <p:nvPr/>
        </p:nvSpPr>
        <p:spPr>
          <a:xfrm>
            <a:off x="357158" y="2214554"/>
            <a:ext cx="35004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600" b="1" dirty="0" smtClean="0">
                <a:solidFill>
                  <a:schemeClr val="accent2">
                    <a:lumMod val="75000"/>
                  </a:schemeClr>
                </a:solidFill>
                <a:latin typeface="Verdana" pitchFamily="34" charset="0"/>
              </a:rPr>
              <a:t>Levensvaardigheden</a:t>
            </a:r>
            <a:endParaRPr lang="nl-BE" sz="1600" b="1" dirty="0">
              <a:solidFill>
                <a:schemeClr val="accent2">
                  <a:lumMod val="75000"/>
                </a:schemeClr>
              </a:solidFill>
              <a:latin typeface="Verdana" pitchFamily="34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BE" smtClean="0"/>
              <a:t>2010-2011</a:t>
            </a:r>
            <a:endParaRPr lang="en-GB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auteur zelfstudiepakket: Joke Knockaert</a:t>
            </a:r>
            <a:endParaRPr lang="en-GB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EF367-6CCE-4DEE-9ABC-82D733B073D1}" type="slidenum">
              <a:rPr lang="en-GB" smtClean="0"/>
              <a:pPr/>
              <a:t>5</a:t>
            </a:fld>
            <a:endParaRPr lang="en-GB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357158" y="285728"/>
            <a:ext cx="8382000" cy="1107996"/>
          </a:xfrm>
          <a:prstGeom prst="rect">
            <a:avLst/>
          </a:prstGeom>
        </p:spPr>
        <p:txBody>
          <a:bodyPr vert="horz" lIns="0" rIns="0" bIns="0" anchor="b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Verdana" pitchFamily="34" charset="0"/>
                <a:ea typeface="+mj-ea"/>
                <a:cs typeface="+mj-cs"/>
              </a:rPr>
              <a:t>I Sociaal Werk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Verdana" pitchFamily="34" charset="0"/>
                <a:ea typeface="+mj-ea"/>
                <a:cs typeface="+mj-cs"/>
              </a:rPr>
              <a:t/>
            </a:r>
            <a:br>
              <a:rPr kumimoji="0" lang="nl-BE" sz="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Verdana" pitchFamily="34" charset="0"/>
                <a:ea typeface="+mj-ea"/>
                <a:cs typeface="+mj-cs"/>
              </a:rPr>
            </a:br>
            <a:r>
              <a:rPr lang="nl-BE" sz="2800" b="1" dirty="0" smtClean="0">
                <a:solidFill>
                  <a:schemeClr val="accent1"/>
                </a:solidFill>
                <a:latin typeface="Verdana" pitchFamily="34" charset="0"/>
                <a:ea typeface="+mj-ea"/>
                <a:cs typeface="+mj-cs"/>
              </a:rPr>
              <a:t>3. Voorwerp van sociaal werk</a:t>
            </a:r>
            <a:endParaRPr kumimoji="0" lang="nl-BE" sz="5000" b="1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Rechthoek 8"/>
          <p:cNvSpPr/>
          <p:nvPr/>
        </p:nvSpPr>
        <p:spPr>
          <a:xfrm>
            <a:off x="285720" y="1500174"/>
            <a:ext cx="785818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indent="-274320" fontAlgn="auto">
              <a:spcBef>
                <a:spcPct val="50000"/>
              </a:spcBef>
              <a:spcAft>
                <a:spcPts val="0"/>
              </a:spcAft>
              <a:buClr>
                <a:schemeClr val="accent2"/>
              </a:buClr>
              <a:buSzPct val="90000"/>
            </a:pPr>
            <a:r>
              <a:rPr lang="nl-BE" sz="2000" b="1" dirty="0" smtClean="0">
                <a:solidFill>
                  <a:schemeClr val="accent4"/>
                </a:solidFill>
                <a:latin typeface="Verdana" pitchFamily="34" charset="0"/>
              </a:rPr>
              <a:t>3.1. Welzijn in de literatuur</a:t>
            </a:r>
          </a:p>
        </p:txBody>
      </p:sp>
      <p:pic>
        <p:nvPicPr>
          <p:cNvPr id="39938" name="Picture 2" descr="http://www.kuleuven.be/velo/_img/i_bullet.gif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0"/>
          <a:srcRect/>
          <a:stretch>
            <a:fillRect/>
          </a:stretch>
        </p:blipFill>
        <p:spPr bwMode="auto">
          <a:xfrm>
            <a:off x="131763" y="23813"/>
            <a:ext cx="38100" cy="57150"/>
          </a:xfrm>
          <a:prstGeom prst="rect">
            <a:avLst/>
          </a:prstGeom>
          <a:noFill/>
        </p:spPr>
      </p:pic>
      <p:pic>
        <p:nvPicPr>
          <p:cNvPr id="39939" name="Picture 3" descr="http://www.kuleuven.be/velo/_img/i_bullet.gif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0"/>
          <a:srcRect/>
          <a:stretch>
            <a:fillRect/>
          </a:stretch>
        </p:blipFill>
        <p:spPr bwMode="auto">
          <a:xfrm>
            <a:off x="131763" y="160338"/>
            <a:ext cx="38100" cy="57150"/>
          </a:xfrm>
          <a:prstGeom prst="rect">
            <a:avLst/>
          </a:prstGeom>
          <a:noFill/>
        </p:spPr>
      </p:pic>
      <p:pic>
        <p:nvPicPr>
          <p:cNvPr id="39940" name="Picture 4" descr="http://www.kuleuven.be/velo/_img/i_bullet.gif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0"/>
          <a:srcRect/>
          <a:stretch>
            <a:fillRect/>
          </a:stretch>
        </p:blipFill>
        <p:spPr bwMode="auto">
          <a:xfrm>
            <a:off x="131763" y="296863"/>
            <a:ext cx="38100" cy="57150"/>
          </a:xfrm>
          <a:prstGeom prst="rect">
            <a:avLst/>
          </a:prstGeom>
          <a:noFill/>
        </p:spPr>
      </p:pic>
      <p:pic>
        <p:nvPicPr>
          <p:cNvPr id="39941" name="Picture 5" descr="http://www.kuleuven.be/velo/_img/i_bullet.gif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0"/>
          <a:srcRect/>
          <a:stretch>
            <a:fillRect/>
          </a:stretch>
        </p:blipFill>
        <p:spPr bwMode="auto">
          <a:xfrm>
            <a:off x="131763" y="433388"/>
            <a:ext cx="38100" cy="57150"/>
          </a:xfrm>
          <a:prstGeom prst="rect">
            <a:avLst/>
          </a:prstGeom>
          <a:noFill/>
        </p:spPr>
      </p:pic>
      <p:sp>
        <p:nvSpPr>
          <p:cNvPr id="14" name="Tekstvak 13"/>
          <p:cNvSpPr txBox="1"/>
          <p:nvPr/>
        </p:nvSpPr>
        <p:spPr>
          <a:xfrm>
            <a:off x="285720" y="1853975"/>
            <a:ext cx="78581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b="1" dirty="0" smtClean="0">
                <a:solidFill>
                  <a:srgbClr val="FF0000"/>
                </a:solidFill>
                <a:latin typeface="Verdana" pitchFamily="34" charset="0"/>
              </a:rPr>
              <a:t>3.1.6. Individueel welzijn</a:t>
            </a:r>
          </a:p>
          <a:p>
            <a:endParaRPr lang="nl-NL" dirty="0">
              <a:solidFill>
                <a:srgbClr val="FF0000"/>
              </a:solidFill>
            </a:endParaRPr>
          </a:p>
        </p:txBody>
      </p:sp>
      <p:sp>
        <p:nvSpPr>
          <p:cNvPr id="16" name="Tekstvak 15"/>
          <p:cNvSpPr txBox="1"/>
          <p:nvPr/>
        </p:nvSpPr>
        <p:spPr>
          <a:xfrm>
            <a:off x="357158" y="2285992"/>
            <a:ext cx="35004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600" b="1" dirty="0" smtClean="0">
                <a:solidFill>
                  <a:schemeClr val="accent2">
                    <a:lumMod val="75000"/>
                  </a:schemeClr>
                </a:solidFill>
                <a:latin typeface="Verdana" pitchFamily="34" charset="0"/>
              </a:rPr>
              <a:t>Levensuitkomsten</a:t>
            </a:r>
            <a:endParaRPr lang="nl-BE" sz="1600" b="1" dirty="0">
              <a:solidFill>
                <a:schemeClr val="accent2">
                  <a:lumMod val="75000"/>
                </a:schemeClr>
              </a:solidFill>
              <a:latin typeface="Verdana" pitchFamily="34" charset="0"/>
            </a:endParaRPr>
          </a:p>
        </p:txBody>
      </p:sp>
      <p:sp>
        <p:nvSpPr>
          <p:cNvPr id="17" name="Tekstvak 16"/>
          <p:cNvSpPr txBox="1"/>
          <p:nvPr/>
        </p:nvSpPr>
        <p:spPr>
          <a:xfrm>
            <a:off x="6072198" y="2857496"/>
            <a:ext cx="278608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/>
              <a:t>Je hebt dit videofragment reeds gezien in een andere les. </a:t>
            </a:r>
          </a:p>
          <a:p>
            <a:endParaRPr lang="nl-BE" dirty="0" smtClean="0"/>
          </a:p>
          <a:p>
            <a:endParaRPr lang="nl-BE" dirty="0" smtClean="0"/>
          </a:p>
          <a:p>
            <a:r>
              <a:rPr lang="nl-BE" dirty="0" smtClean="0"/>
              <a:t>Waarom is dit filmpje een voorbeeld van levensuitkomsten? </a:t>
            </a:r>
            <a:endParaRPr lang="nl-BE" dirty="0"/>
          </a:p>
        </p:txBody>
      </p:sp>
    </p:spTree>
    <p:custDataLst>
      <p:tags r:id="rId2"/>
    </p:custDataLst>
    <p:controls>
      <p:control spid="1026" name="ArticulateFlashObject" r:id="rId7" imgW="4063963" imgH="3048212"/>
    </p:controls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el 16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BE" smtClean="0"/>
              <a:t>Maatschappelijk versus individueel welzijn</a:t>
            </a:r>
            <a:endParaRPr lang="nl-BE"/>
          </a:p>
        </p:txBody>
      </p:sp>
      <p:pic>
        <p:nvPicPr>
          <p:cNvPr id="18" name="Afbeelding 17" descr="engbg.png"/>
          <p:cNvPicPr>
            <a:picLocks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5588000"/>
            <a:ext cx="9144000" cy="1270000"/>
          </a:xfrm>
          <a:prstGeom prst="rect">
            <a:avLst/>
          </a:prstGeom>
        </p:spPr>
      </p:pic>
      <p:pic>
        <p:nvPicPr>
          <p:cNvPr id="20" name="Afbeelding 19" descr="~t175347.emf"/>
          <p:cNvPicPr>
            <a:picLocks/>
          </p:cNvPicPr>
          <p:nvPr>
            <p:custDataLst>
              <p:tags r:id="rId2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63500" y="5768975"/>
            <a:ext cx="5740400" cy="1230733"/>
          </a:xfrm>
          <a:prstGeom prst="rect">
            <a:avLst/>
          </a:prstGeom>
        </p:spPr>
      </p:pic>
      <p:pic>
        <p:nvPicPr>
          <p:cNvPr id="21" name="Afbeelding 20" descr="enga.png"/>
          <p:cNvPicPr>
            <a:picLocks/>
          </p:cNvPicPr>
          <p:nvPr>
            <p:custDataLst>
              <p:tags r:id="rId3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4959350" y="5986462"/>
            <a:ext cx="1473200" cy="431800"/>
          </a:xfrm>
          <a:prstGeom prst="rect">
            <a:avLst/>
          </a:prstGeom>
        </p:spPr>
      </p:pic>
      <p:pic>
        <p:nvPicPr>
          <p:cNvPr id="22" name="Afbeelding 21" descr="qmb.png"/>
          <p:cNvPicPr>
            <a:picLocks/>
          </p:cNvPicPr>
          <p:nvPr>
            <p:custDataLst>
              <p:tags r:id="rId4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7135812" y="5986462"/>
            <a:ext cx="1731962" cy="431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291" name="Rectangle 3"/>
          <p:cNvSpPr>
            <a:spLocks noGrp="1" noChangeArrowheads="1"/>
          </p:cNvSpPr>
          <p:nvPr>
            <p:ph idx="1"/>
          </p:nvPr>
        </p:nvSpPr>
        <p:spPr>
          <a:xfrm>
            <a:off x="371476" y="2247904"/>
            <a:ext cx="8415366" cy="3895740"/>
          </a:xfrm>
        </p:spPr>
        <p:txBody>
          <a:bodyPr/>
          <a:lstStyle/>
          <a:p>
            <a:r>
              <a:rPr lang="nl-BE" sz="2000" b="1" dirty="0">
                <a:solidFill>
                  <a:srgbClr val="0066FF"/>
                </a:solidFill>
                <a:latin typeface="Verdana" pitchFamily="34" charset="0"/>
              </a:rPr>
              <a:t>maatschappelijk welzijn</a:t>
            </a:r>
            <a:r>
              <a:rPr lang="nl-BE" sz="2000" dirty="0">
                <a:latin typeface="Verdana" pitchFamily="34" charset="0"/>
              </a:rPr>
              <a:t> = collectieve betekenis = sociaal zichtbaar worden van welzijn </a:t>
            </a:r>
            <a:r>
              <a:rPr lang="nl-BE" sz="2000" dirty="0">
                <a:latin typeface="Verdana" pitchFamily="34" charset="0"/>
                <a:sym typeface="Wingdings" pitchFamily="2" charset="2"/>
              </a:rPr>
              <a:t> aanwezigheid van zorgarrangementen, de zorgrol van de staat</a:t>
            </a:r>
          </a:p>
          <a:p>
            <a:pPr>
              <a:buFont typeface="Wingdings" pitchFamily="2" charset="2"/>
              <a:buNone/>
            </a:pPr>
            <a:endParaRPr lang="nl-BE" sz="1200" dirty="0">
              <a:latin typeface="Verdana" pitchFamily="34" charset="0"/>
              <a:sym typeface="Wingdings" pitchFamily="2" charset="2"/>
            </a:endParaRPr>
          </a:p>
          <a:p>
            <a:r>
              <a:rPr lang="nl-BE" sz="2000" b="1" dirty="0">
                <a:solidFill>
                  <a:srgbClr val="0066FF"/>
                </a:solidFill>
                <a:latin typeface="Verdana" pitchFamily="34" charset="0"/>
                <a:sym typeface="Wingdings" pitchFamily="2" charset="2"/>
              </a:rPr>
              <a:t>individueel welzijn</a:t>
            </a:r>
            <a:r>
              <a:rPr lang="nl-BE" sz="2000" dirty="0">
                <a:latin typeface="Verdana" pitchFamily="34" charset="0"/>
                <a:sym typeface="Wingdings" pitchFamily="2" charset="2"/>
              </a:rPr>
              <a:t> = mate waarin het met een individu goed gaat = welzijn als persoonlijk gebeuren</a:t>
            </a:r>
          </a:p>
          <a:p>
            <a:pPr lvl="1"/>
            <a:r>
              <a:rPr lang="nl-NL" sz="1800" b="1" dirty="0">
                <a:solidFill>
                  <a:srgbClr val="0066FF"/>
                </a:solidFill>
                <a:latin typeface="Verdana" pitchFamily="34" charset="0"/>
              </a:rPr>
              <a:t>levensvoorwaarden</a:t>
            </a:r>
            <a:r>
              <a:rPr lang="nl-NL" sz="1800" dirty="0">
                <a:latin typeface="Verdana" pitchFamily="34" charset="0"/>
              </a:rPr>
              <a:t> = kwaliteit leefomgeving</a:t>
            </a:r>
          </a:p>
          <a:p>
            <a:pPr lvl="1"/>
            <a:r>
              <a:rPr lang="nl-NL" sz="1800" b="1" dirty="0">
                <a:solidFill>
                  <a:srgbClr val="0066FF"/>
                </a:solidFill>
                <a:latin typeface="Verdana" pitchFamily="34" charset="0"/>
              </a:rPr>
              <a:t>levensvaardigheden</a:t>
            </a:r>
            <a:r>
              <a:rPr lang="nl-NL" sz="1800" dirty="0">
                <a:latin typeface="Verdana" pitchFamily="34" charset="0"/>
              </a:rPr>
              <a:t> = vermogen om zich in een omgeving te handhaven en/of een eigen omgeving uit te bouwen ~ competenties, vaardigheden, leerervaringen</a:t>
            </a:r>
          </a:p>
          <a:p>
            <a:pPr lvl="1"/>
            <a:r>
              <a:rPr lang="nl-NL" sz="1800" b="1" dirty="0">
                <a:solidFill>
                  <a:srgbClr val="0066FF"/>
                </a:solidFill>
                <a:latin typeface="Verdana" pitchFamily="34" charset="0"/>
              </a:rPr>
              <a:t>levensuitkomsten</a:t>
            </a:r>
            <a:r>
              <a:rPr lang="nl-NL" sz="1800" dirty="0">
                <a:latin typeface="Verdana" pitchFamily="34" charset="0"/>
              </a:rPr>
              <a:t> = levensresultaat (objectieve dimensie) en levensvoldoening (subjectieve perceptie en beleving)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BE" smtClean="0">
                <a:solidFill>
                  <a:srgbClr val="33CC33"/>
                </a:solidFill>
              </a:rPr>
              <a:t>2010-2011</a:t>
            </a:r>
            <a:endParaRPr lang="en-GB" dirty="0">
              <a:solidFill>
                <a:srgbClr val="33CC33"/>
              </a:solidFill>
            </a:endParaRPr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>
                <a:solidFill>
                  <a:srgbClr val="33CC33"/>
                </a:solidFill>
              </a:rPr>
              <a:t>auteur zelfstudiepakket: Joke Knockaert</a:t>
            </a:r>
            <a:endParaRPr lang="en-GB" dirty="0">
              <a:solidFill>
                <a:srgbClr val="33CC33"/>
              </a:solidFill>
            </a:endParaRPr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F7075-E259-4C25-8AEA-9CFB302C0A8A}" type="slidenum">
              <a:rPr lang="en-GB"/>
              <a:pPr/>
              <a:t>7</a:t>
            </a:fld>
            <a:endParaRPr lang="en-GB"/>
          </a:p>
        </p:txBody>
      </p:sp>
      <p:sp>
        <p:nvSpPr>
          <p:cNvPr id="524292" name="Text Box 4"/>
          <p:cNvSpPr txBox="1">
            <a:spLocks noChangeArrowheads="1"/>
          </p:cNvSpPr>
          <p:nvPr/>
        </p:nvSpPr>
        <p:spPr bwMode="auto">
          <a:xfrm>
            <a:off x="609600" y="5943600"/>
            <a:ext cx="7632700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nl-BE" sz="800" dirty="0" err="1">
                <a:solidFill>
                  <a:schemeClr val="tx2"/>
                </a:solidFill>
                <a:latin typeface="Verdana" pitchFamily="34" charset="0"/>
              </a:rPr>
              <a:t>Veenhoven</a:t>
            </a:r>
            <a:r>
              <a:rPr lang="nl-BE" sz="800" dirty="0">
                <a:solidFill>
                  <a:schemeClr val="tx2"/>
                </a:solidFill>
                <a:latin typeface="Verdana" pitchFamily="34" charset="0"/>
              </a:rPr>
              <a:t>, R. Welzijn in de verzorgingsstaat. Niveau niet hoger, verdeling niet </a:t>
            </a:r>
            <a:r>
              <a:rPr lang="nl-BE" sz="800" dirty="0" err="1">
                <a:solidFill>
                  <a:schemeClr val="tx2"/>
                </a:solidFill>
                <a:latin typeface="Verdana" pitchFamily="34" charset="0"/>
              </a:rPr>
              <a:t>gelijker</a:t>
            </a:r>
            <a:r>
              <a:rPr lang="nl-BE" sz="800" dirty="0">
                <a:solidFill>
                  <a:schemeClr val="tx2"/>
                </a:solidFill>
                <a:latin typeface="Verdana" pitchFamily="34" charset="0"/>
              </a:rPr>
              <a:t>. In </a:t>
            </a:r>
            <a:r>
              <a:rPr lang="nl-BE" sz="800" dirty="0" err="1">
                <a:solidFill>
                  <a:schemeClr val="tx2"/>
                </a:solidFill>
                <a:latin typeface="Verdana" pitchFamily="34" charset="0"/>
              </a:rPr>
              <a:t>Brinkgreven</a:t>
            </a:r>
            <a:r>
              <a:rPr lang="nl-BE" sz="800" dirty="0">
                <a:solidFill>
                  <a:schemeClr val="tx2"/>
                </a:solidFill>
                <a:latin typeface="Verdana" pitchFamily="34" charset="0"/>
              </a:rPr>
              <a:t>, C. en van </a:t>
            </a:r>
            <a:r>
              <a:rPr lang="nl-BE" sz="800" dirty="0" err="1">
                <a:solidFill>
                  <a:schemeClr val="tx2"/>
                </a:solidFill>
                <a:latin typeface="Verdana" pitchFamily="34" charset="0"/>
              </a:rPr>
              <a:t>Lieshout</a:t>
            </a:r>
            <a:r>
              <a:rPr lang="nl-BE" sz="800" dirty="0">
                <a:solidFill>
                  <a:schemeClr val="tx2"/>
                </a:solidFill>
                <a:latin typeface="Verdana" pitchFamily="34" charset="0"/>
              </a:rPr>
              <a:t>, P.  (red) </a:t>
            </a:r>
            <a:r>
              <a:rPr lang="nl-BE" sz="800" i="1" dirty="0">
                <a:solidFill>
                  <a:schemeClr val="tx2"/>
                </a:solidFill>
                <a:latin typeface="Verdana" pitchFamily="34" charset="0"/>
              </a:rPr>
              <a:t>Geregelde gevoelens: collectieve arrangementen en de intieme wereld. </a:t>
            </a:r>
            <a:r>
              <a:rPr lang="nl-BE" sz="800" dirty="0" err="1">
                <a:solidFill>
                  <a:schemeClr val="tx2"/>
                </a:solidFill>
                <a:latin typeface="Verdana" pitchFamily="34" charset="0"/>
              </a:rPr>
              <a:t>Elsevier</a:t>
            </a:r>
            <a:r>
              <a:rPr lang="nl-BE" sz="800" dirty="0">
                <a:solidFill>
                  <a:schemeClr val="tx2"/>
                </a:solidFill>
                <a:latin typeface="Verdana" pitchFamily="34" charset="0"/>
              </a:rPr>
              <a:t>, Maarsen, p. 155-195. </a:t>
            </a: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357158" y="285728"/>
            <a:ext cx="8382000" cy="1107996"/>
          </a:xfrm>
          <a:prstGeom prst="rect">
            <a:avLst/>
          </a:prstGeom>
        </p:spPr>
        <p:txBody>
          <a:bodyPr vert="horz" lIns="0" rIns="0" bIns="0" anchor="b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Verdana" pitchFamily="34" charset="0"/>
                <a:ea typeface="+mj-ea"/>
                <a:cs typeface="+mj-cs"/>
              </a:rPr>
              <a:t>I Sociaal Werk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Verdana" pitchFamily="34" charset="0"/>
                <a:ea typeface="+mj-ea"/>
                <a:cs typeface="+mj-cs"/>
              </a:rPr>
              <a:t/>
            </a:r>
            <a:br>
              <a:rPr kumimoji="0" lang="nl-BE" sz="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Verdana" pitchFamily="34" charset="0"/>
                <a:ea typeface="+mj-ea"/>
                <a:cs typeface="+mj-cs"/>
              </a:rPr>
            </a:br>
            <a:r>
              <a:rPr lang="nl-BE" sz="2800" b="1" dirty="0" smtClean="0">
                <a:solidFill>
                  <a:schemeClr val="accent1"/>
                </a:solidFill>
                <a:latin typeface="Verdana" pitchFamily="34" charset="0"/>
                <a:ea typeface="+mj-ea"/>
                <a:cs typeface="+mj-cs"/>
              </a:rPr>
              <a:t>3. Voorwerp van sociaal werk</a:t>
            </a:r>
            <a:endParaRPr kumimoji="0" lang="nl-BE" sz="5000" b="1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285720" y="1853975"/>
            <a:ext cx="78581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b="1" dirty="0" smtClean="0">
                <a:solidFill>
                  <a:srgbClr val="FF0000"/>
                </a:solidFill>
                <a:latin typeface="Verdana" pitchFamily="34" charset="0"/>
              </a:rPr>
              <a:t>3.1.6. Maatschappelijk versus individueel welzijn</a:t>
            </a:r>
          </a:p>
          <a:p>
            <a:endParaRPr lang="nl-NL" dirty="0">
              <a:solidFill>
                <a:srgbClr val="FF0000"/>
              </a:solidFill>
            </a:endParaRPr>
          </a:p>
        </p:txBody>
      </p:sp>
      <p:sp>
        <p:nvSpPr>
          <p:cNvPr id="10" name="Rechthoek 9"/>
          <p:cNvSpPr/>
          <p:nvPr/>
        </p:nvSpPr>
        <p:spPr>
          <a:xfrm>
            <a:off x="285720" y="1500174"/>
            <a:ext cx="785818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indent="-274320" fontAlgn="auto">
              <a:spcBef>
                <a:spcPct val="50000"/>
              </a:spcBef>
              <a:spcAft>
                <a:spcPts val="0"/>
              </a:spcAft>
              <a:buClr>
                <a:schemeClr val="accent2"/>
              </a:buClr>
              <a:buSzPct val="90000"/>
            </a:pPr>
            <a:r>
              <a:rPr lang="nl-BE" sz="2000" b="1" dirty="0" smtClean="0">
                <a:solidFill>
                  <a:schemeClr val="accent4"/>
                </a:solidFill>
                <a:latin typeface="Verdana" pitchFamily="34" charset="0"/>
              </a:rPr>
              <a:t>3.1. Welzijn in de literatuur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4291" grpId="0" build="p" bldLvl="2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BE" smtClean="0"/>
              <a:t>2010-2011</a:t>
            </a:r>
            <a:endParaRPr lang="en-GB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auteur zelfstudiepakket: Joke Knockaert</a:t>
            </a:r>
            <a:endParaRPr lang="en-GB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EF367-6CCE-4DEE-9ABC-82D733B073D1}" type="slidenum">
              <a:rPr lang="en-GB" smtClean="0"/>
              <a:pPr/>
              <a:t>8</a:t>
            </a:fld>
            <a:endParaRPr lang="en-GB"/>
          </a:p>
        </p:txBody>
      </p:sp>
      <p:pic>
        <p:nvPicPr>
          <p:cNvPr id="41986" name="Picture 2" descr="Iinkomen 1998-2004 (9 Kb)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142844" y="2643182"/>
            <a:ext cx="4689143" cy="3143272"/>
          </a:xfrm>
          <a:prstGeom prst="rect">
            <a:avLst/>
          </a:prstGeom>
          <a:noFill/>
        </p:spPr>
      </p:pic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357158" y="285728"/>
            <a:ext cx="8382000" cy="1107996"/>
          </a:xfrm>
          <a:prstGeom prst="rect">
            <a:avLst/>
          </a:prstGeom>
        </p:spPr>
        <p:txBody>
          <a:bodyPr vert="horz" lIns="0" rIns="0" bIns="0" anchor="b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Verdana" pitchFamily="34" charset="0"/>
                <a:ea typeface="+mj-ea"/>
                <a:cs typeface="+mj-cs"/>
              </a:rPr>
              <a:t>I Sociaal Werk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Verdana" pitchFamily="34" charset="0"/>
                <a:ea typeface="+mj-ea"/>
                <a:cs typeface="+mj-cs"/>
              </a:rPr>
              <a:t/>
            </a:r>
            <a:br>
              <a:rPr kumimoji="0" lang="nl-BE" sz="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Verdana" pitchFamily="34" charset="0"/>
                <a:ea typeface="+mj-ea"/>
                <a:cs typeface="+mj-cs"/>
              </a:rPr>
            </a:br>
            <a:r>
              <a:rPr lang="nl-BE" sz="2800" b="1" dirty="0" smtClean="0">
                <a:solidFill>
                  <a:schemeClr val="accent1"/>
                </a:solidFill>
                <a:latin typeface="Verdana" pitchFamily="34" charset="0"/>
                <a:ea typeface="+mj-ea"/>
                <a:cs typeface="+mj-cs"/>
              </a:rPr>
              <a:t>3. Voorwerp van sociaal werk</a:t>
            </a:r>
            <a:endParaRPr kumimoji="0" lang="nl-BE" sz="5000" b="1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285720" y="1996851"/>
            <a:ext cx="78581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b="1" dirty="0" smtClean="0">
                <a:solidFill>
                  <a:srgbClr val="FF0000"/>
                </a:solidFill>
                <a:latin typeface="Verdana" pitchFamily="34" charset="0"/>
              </a:rPr>
              <a:t>3.1.7. </a:t>
            </a:r>
            <a:r>
              <a:rPr lang="en-US" b="1" dirty="0" smtClean="0">
                <a:solidFill>
                  <a:srgbClr val="FF0000"/>
                </a:solidFill>
                <a:latin typeface="Verdana" pitchFamily="34" charset="0"/>
              </a:rPr>
              <a:t>Welfare – wellbeing – wellness </a:t>
            </a:r>
          </a:p>
          <a:p>
            <a:endParaRPr lang="nl-NL" dirty="0">
              <a:solidFill>
                <a:srgbClr val="FF0000"/>
              </a:solidFill>
            </a:endParaRPr>
          </a:p>
        </p:txBody>
      </p:sp>
      <p:sp>
        <p:nvSpPr>
          <p:cNvPr id="10" name="Rechthoek 9"/>
          <p:cNvSpPr/>
          <p:nvPr/>
        </p:nvSpPr>
        <p:spPr>
          <a:xfrm>
            <a:off x="285720" y="1500174"/>
            <a:ext cx="785818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indent="-274320" fontAlgn="auto">
              <a:spcBef>
                <a:spcPct val="50000"/>
              </a:spcBef>
              <a:spcAft>
                <a:spcPts val="0"/>
              </a:spcAft>
              <a:buClr>
                <a:schemeClr val="accent2"/>
              </a:buClr>
              <a:buSzPct val="90000"/>
            </a:pPr>
            <a:r>
              <a:rPr lang="nl-BE" sz="2000" b="1" dirty="0" smtClean="0">
                <a:solidFill>
                  <a:schemeClr val="accent4"/>
                </a:solidFill>
                <a:latin typeface="Verdana" pitchFamily="34" charset="0"/>
              </a:rPr>
              <a:t>3.1. Welzijn in de literatuur</a:t>
            </a:r>
          </a:p>
        </p:txBody>
      </p:sp>
      <p:pic>
        <p:nvPicPr>
          <p:cNvPr id="41988" name="Picture 4" descr="http://www.slovenia.info/pictures%5Cprogram%5C1%5C2006%5CWellness-Ziva-02_125313.jp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4714876" y="3000372"/>
            <a:ext cx="4109189" cy="2376481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welfare-wellbeing-wellness</a:t>
            </a:r>
            <a:endParaRPr lang="nl-BE"/>
          </a:p>
        </p:txBody>
      </p:sp>
      <p:pic>
        <p:nvPicPr>
          <p:cNvPr id="9" name="Afbeelding 8" descr="engbg.png"/>
          <p:cNvPicPr>
            <a:picLocks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5588000"/>
            <a:ext cx="9144000" cy="1270000"/>
          </a:xfrm>
          <a:prstGeom prst="rect">
            <a:avLst/>
          </a:prstGeom>
        </p:spPr>
      </p:pic>
      <p:pic>
        <p:nvPicPr>
          <p:cNvPr id="11" name="Afbeelding 10" descr="~t175234.emf"/>
          <p:cNvPicPr>
            <a:picLocks/>
          </p:cNvPicPr>
          <p:nvPr>
            <p:custDataLst>
              <p:tags r:id="rId2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63500" y="5768975"/>
            <a:ext cx="5740400" cy="1230733"/>
          </a:xfrm>
          <a:prstGeom prst="rect">
            <a:avLst/>
          </a:prstGeom>
        </p:spPr>
      </p:pic>
      <p:pic>
        <p:nvPicPr>
          <p:cNvPr id="12" name="Afbeelding 11" descr="enga.png"/>
          <p:cNvPicPr>
            <a:picLocks/>
          </p:cNvPicPr>
          <p:nvPr>
            <p:custDataLst>
              <p:tags r:id="rId3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4959350" y="5986462"/>
            <a:ext cx="1473200" cy="431800"/>
          </a:xfrm>
          <a:prstGeom prst="rect">
            <a:avLst/>
          </a:prstGeom>
        </p:spPr>
      </p:pic>
      <p:pic>
        <p:nvPicPr>
          <p:cNvPr id="13" name="Afbeelding 12" descr="qmb.png"/>
          <p:cNvPicPr>
            <a:picLocks/>
          </p:cNvPicPr>
          <p:nvPr>
            <p:custDataLst>
              <p:tags r:id="rId4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7135812" y="5986462"/>
            <a:ext cx="1731962" cy="431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ESENTATION_ID" val="11110"/>
  <p:tag name="ART_ENCODE_TYPE" val="0"/>
  <p:tag name="ART_ENCODE_INDEX" val="1"/>
  <p:tag name="PRESENTER_PREVIEW_MODE_REFRESH" val="0"/>
  <p:tag name="PRESENTATION_PLAYLIST_COUNT" val="1"/>
  <p:tag name="PRESENTATION_PLAYLIST_1" val="klassiek"/>
  <p:tag name="PRESENTATION_PRESENTER_SLIDE_LEVEL" val="1"/>
  <p:tag name="ARTICULATE_TEMPLATE" val="SWT"/>
  <p:tag name="ARTICULATE_TEMPLATE_GUID" val="f57fdf75-33e0-48ac-a758-229753d887d4"/>
  <p:tag name="LMS_PUBLISH" val="No"/>
  <p:tag name="PRESENTER_PREVIEW_MODE" val="0"/>
  <p:tag name="PRESENTER_PREVIEW_START" val="1"/>
  <p:tag name="PLAYERLOGOHEIGHT" val="280"/>
  <p:tag name="PLAYERLOGOWIDTH" val="488"/>
  <p:tag name="LAUNCHINNEWWINDOW" val="0"/>
  <p:tag name="LASTPUBLISHED" val="C:\Documents and Settings\ladmin.ASAP01---8020XP\Mijn documenten\SWT-zelfstudie\Les 7\SWT2010-2011Les7\player.html"/>
  <p:tag name="ARTICULATE_PRESENTER_VERSION" val="6"/>
  <p:tag name="ARTICULATE_PROJECT_OPEN" val="1"/>
  <p:tag name="PUBLISH_TITLE" val="podcast7"/>
  <p:tag name="ARTICULATE_PUBLISH_PATH" val="C:\Documents and Settings\ladmin.ASAP01---8020XP\Mijn documenten\SWT-zelfstudie\Les 7"/>
  <p:tag name="ARTICULATE_LOGO" val="Artev_be_logo_met_baseline.jpg"/>
  <p:tag name="ARTICULATE_PRESENTER_GUID" val="-1"/>
  <p:tag name="ARTICULATE_LMS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DOCUME~1\LADMIN~1.ASA\LOCALS~1\Temp\articulate\presenter\imgtemp\BbvcFDsd_bestanden\slide0001_image001.jpg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60"/>
  <p:tag name="ELAPSEDTIME" val="80,5"/>
  <p:tag name="ARTICULATE_TITLE_TAG" val="Levensvaardigheden"/>
  <p:tag name="ARTICULATE_SLIDE_PAUSE" val="0"/>
  <p:tag name="ARTICULATE_NAV_LEVEL" val="1"/>
  <p:tag name="ARTICULATE_SLIDE_PRESENTER" val="Joke Knockaert"/>
  <p:tag name="ARTICULATE_SLIDE_PRESENTER_GUID" val="B88A208BA776"/>
  <p:tag name="ARTICULATE_PLAYLIST_ID" val="-1"/>
  <p:tag name="ARTICULATE_LOCK_SLIDE" val="0"/>
  <p:tag name="ARTICULATE_SLIDE_GUID" val="3ac57b2d-f604-4c78-bd6d-4cba7396e558"/>
  <p:tag name="ARTICULATE_SLIDE_NAV" val="4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DOCUME~1\LADMIN~1.ASA\LOCALS~1\Temp\articulate\presenter\imgtemp\5wlTZZsZ_bestanden\slide0001_image001.gif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DOCUME~1\LADMIN~1.ASA\LOCALS~1\Temp\articulate\presenter\imgtemp\MoaDBbaN_bestanden\slide0001_image001.gif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DOCUME~1\LADMIN~1.ASA\LOCALS~1\Temp\articulate\presenter\imgtemp\40WNKzdF_bestanden\slide0001_image001.gif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DOCUME~1\LADMIN~1.ASA\LOCALS~1\Temp\articulate\presenter\imgtemp\FRoHs04u_bestanden\slide0001_image001.gif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DOCUME~1\LADMIN~1.ASA\LOCALS~1\Temp\articulate\presenter\imgtemp\qOBuA5UB_bestanden\slide0001_image001.jpg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TITLE_TAG" val="Levensuitkomsten"/>
  <p:tag name="ARTICULATE_SLIDE_PAUSE" val="0"/>
  <p:tag name="ARTICULATE_NAV_LEVEL" val="1"/>
  <p:tag name="ARTICULATE_SLIDE_PRESENTER" val="Joke Knockaert"/>
  <p:tag name="ARTICULATE_SLIDE_PRESENTER_GUID" val="B88A208BA776"/>
  <p:tag name="ARTICULATE_PLAYLIST_ID" val="-1"/>
  <p:tag name="ARTICULATE_LOCK_SLIDE" val="0"/>
  <p:tag name="ARTICULATE_SLIDE_GUID" val="29b0e03c-772a-4a63-bfbf-b55d969e29b0"/>
  <p:tag name="ARTICULATE_SLIDE_NAV" val="5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DOCUME~1\LADMIN~1.ASA\LOCALS~1\Temp\articulate\presenter\imgtemp\lR8Q7Cbv_bestanden\slide0001_image001.gif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DOCUME~1\LADMIN~1.ASA\LOCALS~1\Temp\articulate\presenter\imgtemp\iKlzQgNL_bestanden\slide0001_image001.gif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56"/>
  <p:tag name="ELAPSEDTIME" val="8,4"/>
  <p:tag name="ARTICULATE_SLIDE_PAUSE" val="0"/>
  <p:tag name="ARTICULATE_NAV_LEVEL" val="1"/>
  <p:tag name="ARTICULATE_SLIDE_PRESENTER" val="Joke Knockaert"/>
  <p:tag name="ARTICULATE_SLIDE_PRESENTER_GUID" val="B88A208BA776"/>
  <p:tag name="ARTICULATE_PLAYLIST" val="klassiek"/>
  <p:tag name="ARTICULATE_PLAYLIST_ID" val="0"/>
  <p:tag name="ARTICULATE_LOCK_SLIDE" val="0"/>
  <p:tag name="ARTICULATE_SLIDE_GUID" val="43785365-e184-41f9-bf12-4672efcd3ea3"/>
  <p:tag name="ARTICULATE_SLIDE_NAV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DOCUME~1\LADMIN~1.ASA\LOCALS~1\Temp\articulate\presenter\imgtemp\MxhHpFvY_bestanden\slide0001_image001.gif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DOCUME~1\LADMIN~1.ASA\LOCALS~1\Temp\articulate\presenter\imgtemp\1U4qcrht_bestanden\slide0001_image001.gif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QM_PROPERTIES_UNSET" val="1"/>
  <p:tag name="AQP_TRAP" val="0"/>
  <p:tag name="AQP_PASS_ACTION" val="2"/>
  <p:tag name="AQP_FAIL_ACTION" val="2"/>
  <p:tag name="ARTICULATE_TITLE_TAG" val="Oefening"/>
  <p:tag name="ARTICULATE_SLIDE_PAUSE" val="0"/>
  <p:tag name="ARTICULATE_NAV_LEVEL" val="1"/>
  <p:tag name="ARTICULATE_SLIDE_PRESENTER" val="Joke Knockaert"/>
  <p:tag name="ARTICULATE_SLIDE_PRESENTER_GUID" val="B88A208BA776"/>
  <p:tag name="ARTICULATE_PLAYLIST_ID" val="-1"/>
  <p:tag name="ARTICULATE_LOCK_SLIDE" val="0"/>
  <p:tag name="ARTICULATE_SLIDE_GUID" val="c00b61e4-2724-472d-bdcb-988d24696081"/>
  <p:tag name="OVERRIDE" val="QUIZMAKER_QUIZ_SLIDE"/>
  <p:tag name="QUIZMAKER_QUIZ_TITLE" val="Maatschappelijk versus individueel welzijn"/>
  <p:tag name="QUIZMAKER_QUIZ_FILENAME" val="C:\Documents and Settings\ladmin.ASAP01---8020XP\Mijn documenten\SWT-zelfstudie\Articulate PPT bestanden\Maatschappelijk versus individueel welzijn.quiz"/>
  <p:tag name="QUIZMAKER_QUIZ_SLIDE_ID" val="268"/>
  <p:tag name="QUIZMAKER_QUIZ_FORCE_UPDATE" val="0"/>
  <p:tag name="AQP_PASS_SCORE" val="80"/>
  <p:tag name="QUIZMAKER_LAST_MODIFY_DATE" val="40548,7454861111"/>
  <p:tag name="ELAPSEDTIME" val="0"/>
  <p:tag name="ARTICULATE_SLIDE_NAV" val="6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QM_PROPERTY" val="1"/>
  <p:tag name="ART_QM_A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_QM_A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_QM_B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63"/>
  <p:tag name="TIMELINE" val="5,6/23,6/34,4/42,0/61,3"/>
  <p:tag name="ELAPSEDTIME" val="108,5"/>
  <p:tag name="ARTICULATE_TITLE_TAG" val="Maatschappelijk versus individueel"/>
  <p:tag name="ARTICULATE_SLIDE_PAUSE" val="0"/>
  <p:tag name="ARTICULATE_NAV_LEVEL" val="1"/>
  <p:tag name="ARTICULATE_SLIDE_PRESENTER" val="Joke Knockaert"/>
  <p:tag name="ARTICULATE_SLIDE_PRESENTER_GUID" val="B88A208BA776"/>
  <p:tag name="ARTICULATE_PLAYLIST_ID" val="-1"/>
  <p:tag name="ARTICULATE_LOCK_SLIDE" val="0"/>
  <p:tag name="ARTICULATE_SLIDE_GUID" val="80931469-ea5f-44e1-8ce8-b09c529be78c"/>
  <p:tag name="ARTICULATE_SLIDE_NAV" val="7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64"/>
  <p:tag name="ELAPSEDTIME" val="43,1"/>
  <p:tag name="ARTICULATE_SLIDE_GUID" val="2c57286b-5156-496f-b3f1-816e833d1237"/>
  <p:tag name="ARTICULATE_TITLE_TAG" val="welfare-wellbeing - wellness"/>
  <p:tag name="ARTICULATE_SLIDE_PAUSE" val="0"/>
  <p:tag name="ARTICULATE_NAV_LEVEL" val="1"/>
  <p:tag name="ARTICULATE_SLIDE_PRESENTER" val="Joke Knockaert"/>
  <p:tag name="ARTICULATE_SLIDE_PRESENTER_GUID" val="B88A208BA776"/>
  <p:tag name="ARTICULATE_PLAYLIST_ID" val="-1"/>
  <p:tag name="ARTICULATE_LOCK_SLIDE" val="0"/>
  <p:tag name="ARTICULATE_SLIDE_NAV" val="8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DOCUME~1\LADMIN~1.ASA\LOCALS~1\Temp\articulate\presenter\imgtemp\Qo3UO0IX_bestanden\slide0001_image001.gif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DOCUME~1\LADMIN~1.ASA\LOCALS~1\Temp\articulate\presenter\imgtemp\aLk0Yncs_bestanden\slide0001_image001.jpg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58"/>
  <p:tag name="ELAPSEDTIME" val="60,0"/>
  <p:tag name="ARTICULATE_TITLE_TAG" val="Maatschappelijk welzijn"/>
  <p:tag name="ARTICULATE_SLIDE_PAUSE" val="0"/>
  <p:tag name="ARTICULATE_NAV_LEVEL" val="1"/>
  <p:tag name="ARTICULATE_SLIDE_PRESENTER" val="Joke Knockaert"/>
  <p:tag name="ARTICULATE_SLIDE_PRESENTER_GUID" val="B88A208BA776"/>
  <p:tag name="ARTICULATE_PLAYLIST_ID" val="-1"/>
  <p:tag name="ARTICULATE_LOCK_SLIDE" val="0"/>
  <p:tag name="ARTICULATE_SLIDE_GUID" val="5456eeaf-2cf6-4eac-a366-402156ee5135"/>
  <p:tag name="ARTICULATE_SLIDE_NAV" val="2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QM_PROPERTIES_UNSET" val="1"/>
  <p:tag name="AQP_PASS_ACTION" val="2"/>
  <p:tag name="AQP_FAIL_ACTION" val="2"/>
  <p:tag name="AQP_TRAP" val="0"/>
  <p:tag name="ARTICULATE_SLIDE_GUID" val="1a92c89e-4445-478c-9ef2-45cfe0847182"/>
  <p:tag name="ARTICULATE_TITLE_TAG" val="Oefening "/>
  <p:tag name="ARTICULATE_SLIDE_PAUSE" val="0"/>
  <p:tag name="ARTICULATE_NAV_LEVEL" val="1"/>
  <p:tag name="ARTICULATE_SLIDE_PRESENTER" val="Joke Knockaert"/>
  <p:tag name="ARTICULATE_SLIDE_PRESENTER_GUID" val="B88A208BA776"/>
  <p:tag name="ARTICULATE_PLAYLIST_ID" val="-1"/>
  <p:tag name="ARTICULATE_LOCK_SLIDE" val="0"/>
  <p:tag name="QUIZMAKER_QUIZ_FILENAME" val="C:\Documents and Settings\ladmin.ASAP01---8020XP\Mijn documenten\SWT-zelfstudie\Articulate PPT bestanden\welfare-wellbeing-wellness.quiz"/>
  <p:tag name="QUIZMAKER_QUIZ_SLIDE_ID" val="269"/>
  <p:tag name="QUIZMAKER_QUIZ_FORCE_UPDATE" val="0"/>
  <p:tag name="OVERRIDE" val="QUIZMAKER_QUIZ_SLIDE"/>
  <p:tag name="QUIZMAKER_QUIZ_TITLE" val="welfare-wellbeing-wellness"/>
  <p:tag name="AQP_PASS_SCORE" val="80"/>
  <p:tag name="QUIZMAKER_LAST_MODIFY_DATE" val="40548,744837963"/>
  <p:tag name="ELAPSEDTIME" val="5"/>
  <p:tag name="ARTICULATE_SLIDE_NAV" val="9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QM_PROPERTY" val="1"/>
  <p:tag name="ART_QM_A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_QM_A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_QM_B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65"/>
  <p:tag name="ELAPSEDTIME" val="157,8"/>
  <p:tag name="ARTICULATE_TITLE_TAG" val="welfare - wellbeing - wellness"/>
  <p:tag name="ARTICULATE_SLIDE_GUID" val="e5429cda-e731-462a-bc35-1c33798a5e0b"/>
  <p:tag name="ARTICULATE_SLIDE_PAUSE" val="0"/>
  <p:tag name="ARTICULATE_NAV_LEVEL" val="1"/>
  <p:tag name="ARTICULATE_SLIDE_PRESENTER" val="Joke Knockaert"/>
  <p:tag name="ARTICULATE_SLIDE_PRESENTER_GUID" val="B88A208BA776"/>
  <p:tag name="ARTICULATE_PLAYLIST_ID" val="-1"/>
  <p:tag name="ARTICULATE_LOCK_SLIDE" val="0"/>
  <p:tag name="ARTICULATE_SLIDE_NAV" val="10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67"/>
  <p:tag name="ELAPSEDTIME" val="38,0"/>
  <p:tag name="ARTICULATE_TITLE_TAG" val="Klasoefening"/>
  <p:tag name="ARTICULATE_SLIDE_PAUSE" val="0"/>
  <p:tag name="ARTICULATE_NAV_LEVEL" val="1"/>
  <p:tag name="ARTICULATE_SLIDE_PRESENTER" val="Joke Knockaert"/>
  <p:tag name="ARTICULATE_SLIDE_PRESENTER_GUID" val="B88A208BA776"/>
  <p:tag name="ARTICULATE_PLAYLIST_ID" val="-1"/>
  <p:tag name="ARTICULATE_LOCK_SLIDE" val="0"/>
  <p:tag name="ARTICULATE_SLIDE_GUID" val="5f9a9165-079f-46c0-92f3-b3c4c521f65d"/>
  <p:tag name="ARTICULATE_SLIDE_NAV" val="1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TITLE_TAG" val="video klasoefening"/>
  <p:tag name="ARTICULATE_SLIDE_PAUSE" val="0"/>
  <p:tag name="ARTICULATE_NAV_LEVEL" val="1"/>
  <p:tag name="ARTICULATE_SLIDE_PRESENTER" val="Joke Knockaert"/>
  <p:tag name="ARTICULATE_SLIDE_PRESENTER_GUID" val="B88A208BA776"/>
  <p:tag name="ARTICULATE_PLAYLIST_ID" val="-1"/>
  <p:tag name="ARTICULATE_LOCK_SLIDE" val="0"/>
  <p:tag name="ARTICULATE_SLIDE_GUID" val="9b17076e-ecb2-4796-8217-50bd6ac82e11"/>
  <p:tag name="ARTICULATE_SLIDE_NAV" val="1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DOCUME~1\LADMIN~1.ASA\LOCALS~1\Temp\articulate\presenter\imgtemp\ctjg8ors_bestanden\slide0001_image001.jpg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59"/>
  <p:tag name="ELAPSEDTIME" val="111,2"/>
  <p:tag name="ARTICULATE_TITLE_TAG" val="Levensvoorwaarden"/>
  <p:tag name="ARTICULATE_SLIDE_PAUSE" val="0"/>
  <p:tag name="ARTICULATE_NAV_LEVEL" val="1"/>
  <p:tag name="ARTICULATE_SLIDE_PRESENTER" val="Joke Knockaert"/>
  <p:tag name="ARTICULATE_SLIDE_PRESENTER_GUID" val="B88A208BA776"/>
  <p:tag name="ARTICULATE_PLAYLIST_ID" val="-1"/>
  <p:tag name="ARTICULATE_LOCK_SLIDE" val="0"/>
  <p:tag name="ARTICULATE_SLIDE_GUID" val="478fcf93-d309-42e1-9f8d-302d2955d1ea"/>
  <p:tag name="ARTICULATE_SLIDE_NAV" val="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DOCUME~1\LADMIN~1.ASA\LOCALS~1\Temp\articulate\presenter\imgtemp\YJJyea6x_bestanden\slide0001_image001.gif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DOCUME~1\LADMIN~1.ASA\LOCALS~1\Temp\articulate\presenter\imgtemp\5gskRJ2M_bestanden\slide0001_image001.gif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DOCUME~1\LADMIN~1.ASA\LOCALS~1\Temp\articulate\presenter\imgtemp\EM0N2cSc_bestanden\slide0001_image001.gif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DOCUME~1\LADMIN~1.ASA\LOCALS~1\Temp\articulate\presenter\imgtemp\PnHIaduH_bestanden\slide0001_image001.gif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troom">
  <a:themeElements>
    <a:clrScheme name="Concours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Stroom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Stroom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113</TotalTime>
  <Words>651</Words>
  <Application>Microsoft Office PowerPoint</Application>
  <PresentationFormat>Diavoorstelling (4:3)</PresentationFormat>
  <Paragraphs>140</Paragraphs>
  <Slides>12</Slides>
  <Notes>12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12</vt:i4>
      </vt:variant>
    </vt:vector>
  </HeadingPairs>
  <TitlesOfParts>
    <vt:vector size="13" baseType="lpstr">
      <vt:lpstr>Stroom</vt:lpstr>
      <vt:lpstr>Les 7</vt:lpstr>
      <vt:lpstr>Dia 2</vt:lpstr>
      <vt:lpstr>Dia 3</vt:lpstr>
      <vt:lpstr>Dia 4</vt:lpstr>
      <vt:lpstr>Dia 5</vt:lpstr>
      <vt:lpstr>Maatschappelijk versus individueel welzijn</vt:lpstr>
      <vt:lpstr>Dia 7</vt:lpstr>
      <vt:lpstr>Dia 8</vt:lpstr>
      <vt:lpstr>welfare-wellbeing-wellness</vt:lpstr>
      <vt:lpstr>Dia 10</vt:lpstr>
      <vt:lpstr>Dia 11</vt:lpstr>
      <vt:lpstr>Dia 12</vt:lpstr>
    </vt:vector>
  </TitlesOfParts>
  <Company>ArteveldeHogeschool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7</dc:title>
  <dc:creator>a</dc:creator>
  <cp:lastModifiedBy>a</cp:lastModifiedBy>
  <cp:revision>45</cp:revision>
  <dcterms:created xsi:type="dcterms:W3CDTF">2010-10-29T08:40:58Z</dcterms:created>
  <dcterms:modified xsi:type="dcterms:W3CDTF">2011-01-21T10:40:49Z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UseProject">
    <vt:lpwstr>1</vt:lpwstr>
  </property>
  <property fmtid="{D5CDD505-2E9C-101B-9397-08002B2CF9AE}" pid="3" name="ArticulatePath">
    <vt:lpwstr>SWT2010-2011Les7</vt:lpwstr>
  </property>
  <property fmtid="{D5CDD505-2E9C-101B-9397-08002B2CF9AE}" pid="4" name="ArticulateGUID">
    <vt:lpwstr>D32BE7ED-F32D-42E1-A683-277B9F190B08</vt:lpwstr>
  </property>
  <property fmtid="{D5CDD505-2E9C-101B-9397-08002B2CF9AE}" pid="5" name="ArticulateProjectFull">
    <vt:lpwstr>C:\Documents and Settings\ladmin.ASAP01---8020XP\Mijn documenten\SWT-zelfstudie\Articulate PPT bestanden\SWT2010-2011Les7.ppta</vt:lpwstr>
  </property>
</Properties>
</file>