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activeX/activeX7.xml" ContentType="application/vnd.ms-office.activeX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tags/tag7.xml" ContentType="application/vnd.openxmlformats-officedocument.presentationml.tags+xml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activeX/activeX1.xml" ContentType="application/vnd.ms-office.activeX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activeX/activeX8.xml" ContentType="application/vnd.ms-office.activeX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activeX/activeX6.xml" ContentType="application/vnd.ms-office.activeX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activeX/activeX4.xml" ContentType="application/vnd.ms-office.activeX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7"/>
  </p:notesMasterIdLst>
  <p:handoutMasterIdLst>
    <p:handoutMasterId r:id="rId28"/>
  </p:handoutMasterIdLst>
  <p:sldIdLst>
    <p:sldId id="618" r:id="rId2"/>
    <p:sldId id="477" r:id="rId3"/>
    <p:sldId id="613" r:id="rId4"/>
    <p:sldId id="617" r:id="rId5"/>
    <p:sldId id="619" r:id="rId6"/>
    <p:sldId id="627" r:id="rId7"/>
    <p:sldId id="629" r:id="rId8"/>
    <p:sldId id="628" r:id="rId9"/>
    <p:sldId id="621" r:id="rId10"/>
    <p:sldId id="622" r:id="rId11"/>
    <p:sldId id="609" r:id="rId12"/>
    <p:sldId id="480" r:id="rId13"/>
    <p:sldId id="632" r:id="rId14"/>
    <p:sldId id="633" r:id="rId15"/>
    <p:sldId id="620" r:id="rId16"/>
    <p:sldId id="626" r:id="rId17"/>
    <p:sldId id="623" r:id="rId18"/>
    <p:sldId id="624" r:id="rId19"/>
    <p:sldId id="625" r:id="rId20"/>
    <p:sldId id="630" r:id="rId21"/>
    <p:sldId id="636" r:id="rId22"/>
    <p:sldId id="631" r:id="rId23"/>
    <p:sldId id="479" r:id="rId24"/>
    <p:sldId id="635" r:id="rId25"/>
    <p:sldId id="634" r:id="rId26"/>
  </p:sldIdLst>
  <p:sldSz cx="9144000" cy="6858000" type="screen4x3"/>
  <p:notesSz cx="7099300" cy="10234613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browse showScrollbar="0"/>
    <p:sldAll/>
    <p:penClr>
      <a:schemeClr val="tx1"/>
    </p:penClr>
  </p:showPr>
  <p:clrMru>
    <a:srgbClr val="B21C18"/>
    <a:srgbClr val="BC0000"/>
    <a:srgbClr val="3688C0"/>
    <a:srgbClr val="000000"/>
    <a:srgbClr val="0066FF"/>
    <a:srgbClr val="FF6600"/>
    <a:srgbClr val="FF0000"/>
    <a:srgbClr val="33CC33"/>
    <a:srgbClr val="00CCFF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6" autoAdjust="0"/>
    <p:restoredTop sz="9468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2E8DC-EF28-4789-8C0E-197DB11D2ED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150C7B6-C123-4DC0-B1AC-20CA3FEF2E84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BE" sz="1800" dirty="0" smtClean="0">
              <a:latin typeface="+mj-lt"/>
            </a:rPr>
            <a:t>Maatschappelijke structuur</a:t>
          </a:r>
          <a:endParaRPr lang="nl-BE" sz="1800" dirty="0">
            <a:latin typeface="+mj-lt"/>
          </a:endParaRPr>
        </a:p>
      </dgm:t>
    </dgm:pt>
    <dgm:pt modelId="{62151FB9-2C05-4B5A-8280-70B15C65E94C}" type="parTrans" cxnId="{8C5D3D6B-AB0C-404B-8A03-889383E18ED3}">
      <dgm:prSet/>
      <dgm:spPr/>
      <dgm:t>
        <a:bodyPr/>
        <a:lstStyle/>
        <a:p>
          <a:endParaRPr lang="nl-BE"/>
        </a:p>
      </dgm:t>
    </dgm:pt>
    <dgm:pt modelId="{792373C8-7E57-4A29-B1B0-9B6342FD8FCE}" type="sibTrans" cxnId="{8C5D3D6B-AB0C-404B-8A03-889383E18E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B338EF21-4371-41B3-8600-D494457F57D3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BE" sz="1800" dirty="0" smtClean="0">
              <a:latin typeface="+mj-lt"/>
            </a:rPr>
            <a:t>Sociaal gedrag/handeling</a:t>
          </a:r>
          <a:endParaRPr lang="nl-BE" sz="1800" dirty="0">
            <a:latin typeface="+mj-lt"/>
          </a:endParaRPr>
        </a:p>
      </dgm:t>
    </dgm:pt>
    <dgm:pt modelId="{81CBE0CB-9417-4F6F-8A57-352339DC4834}" type="parTrans" cxnId="{15ED1140-7D0C-42A2-A985-A6E6E61CBA72}">
      <dgm:prSet/>
      <dgm:spPr/>
      <dgm:t>
        <a:bodyPr/>
        <a:lstStyle/>
        <a:p>
          <a:endParaRPr lang="nl-BE"/>
        </a:p>
      </dgm:t>
    </dgm:pt>
    <dgm:pt modelId="{8A5BA094-8533-4A8E-81F5-392940CFDC3D}" type="sibTrans" cxnId="{15ED1140-7D0C-42A2-A985-A6E6E61CBA72}">
      <dgm:prSet/>
      <dgm:spPr>
        <a:solidFill>
          <a:srgbClr val="7030A0"/>
        </a:solidFill>
      </dgm:spPr>
      <dgm:t>
        <a:bodyPr/>
        <a:lstStyle/>
        <a:p>
          <a:endParaRPr lang="nl-BE"/>
        </a:p>
      </dgm:t>
    </dgm:pt>
    <dgm:pt modelId="{D6125D7E-FA81-4919-86EF-1C526C2C48D3}">
      <dgm:prSet phldrT="[Tekst]" custT="1"/>
      <dgm:spPr>
        <a:solidFill>
          <a:srgbClr val="7030A0"/>
        </a:solidFill>
      </dgm:spPr>
      <dgm:t>
        <a:bodyPr/>
        <a:lstStyle/>
        <a:p>
          <a:r>
            <a:rPr lang="nl-BE" sz="1800" dirty="0" smtClean="0">
              <a:latin typeface="+mj-lt"/>
            </a:rPr>
            <a:t>Sociale systemen</a:t>
          </a:r>
          <a:endParaRPr lang="nl-BE" sz="1800" dirty="0">
            <a:latin typeface="+mj-lt"/>
          </a:endParaRPr>
        </a:p>
      </dgm:t>
    </dgm:pt>
    <dgm:pt modelId="{8A5B7EA3-C4A3-4172-9739-F7C0FF6C49C9}" type="parTrans" cxnId="{E06E96A5-BE8C-4A96-8D86-F11F93EA0AEF}">
      <dgm:prSet/>
      <dgm:spPr/>
      <dgm:t>
        <a:bodyPr/>
        <a:lstStyle/>
        <a:p>
          <a:endParaRPr lang="nl-BE"/>
        </a:p>
      </dgm:t>
    </dgm:pt>
    <dgm:pt modelId="{B50F0A99-29C2-46A9-8E33-621F7C3D3F74}" type="sibTrans" cxnId="{E06E96A5-BE8C-4A96-8D86-F11F93EA0AE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CEA0E114-ADC6-4501-8510-7BB00C4DB691}" type="pres">
      <dgm:prSet presAssocID="{2682E8DC-EF28-4789-8C0E-197DB11D2E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367496EB-CB81-4E01-8D33-4151D60A96F5}" type="pres">
      <dgm:prSet presAssocID="{0150C7B6-C123-4DC0-B1AC-20CA3FEF2E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555C508-6218-4955-B989-D30400830C92}" type="pres">
      <dgm:prSet presAssocID="{792373C8-7E57-4A29-B1B0-9B6342FD8FCE}" presName="sibTrans" presStyleLbl="sibTrans2D1" presStyleIdx="0" presStyleCnt="3"/>
      <dgm:spPr/>
      <dgm:t>
        <a:bodyPr/>
        <a:lstStyle/>
        <a:p>
          <a:endParaRPr lang="nl-BE"/>
        </a:p>
      </dgm:t>
    </dgm:pt>
    <dgm:pt modelId="{63AB951A-C003-4C0D-8B1B-CD775C0559CA}" type="pres">
      <dgm:prSet presAssocID="{792373C8-7E57-4A29-B1B0-9B6342FD8FCE}" presName="connectorText" presStyleLbl="sibTrans2D1" presStyleIdx="0" presStyleCnt="3"/>
      <dgm:spPr/>
      <dgm:t>
        <a:bodyPr/>
        <a:lstStyle/>
        <a:p>
          <a:endParaRPr lang="nl-BE"/>
        </a:p>
      </dgm:t>
    </dgm:pt>
    <dgm:pt modelId="{F83BFF59-137B-4562-9EFF-CCE8B4643ACE}" type="pres">
      <dgm:prSet presAssocID="{B338EF21-4371-41B3-8600-D494457F57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BD1C23F-04A0-4C83-8333-09D67756F303}" type="pres">
      <dgm:prSet presAssocID="{8A5BA094-8533-4A8E-81F5-392940CFDC3D}" presName="sibTrans" presStyleLbl="sibTrans2D1" presStyleIdx="1" presStyleCnt="3"/>
      <dgm:spPr/>
      <dgm:t>
        <a:bodyPr/>
        <a:lstStyle/>
        <a:p>
          <a:endParaRPr lang="nl-BE"/>
        </a:p>
      </dgm:t>
    </dgm:pt>
    <dgm:pt modelId="{8443F045-ECFC-445F-AAEF-20D98E51D52D}" type="pres">
      <dgm:prSet presAssocID="{8A5BA094-8533-4A8E-81F5-392940CFDC3D}" presName="connectorText" presStyleLbl="sibTrans2D1" presStyleIdx="1" presStyleCnt="3"/>
      <dgm:spPr/>
      <dgm:t>
        <a:bodyPr/>
        <a:lstStyle/>
        <a:p>
          <a:endParaRPr lang="nl-BE"/>
        </a:p>
      </dgm:t>
    </dgm:pt>
    <dgm:pt modelId="{99DAF3B3-A47C-4D77-9458-4E4E05814AD9}" type="pres">
      <dgm:prSet presAssocID="{D6125D7E-FA81-4919-86EF-1C526C2C48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044A756-3452-4BA0-8A44-DC38691785A9}" type="pres">
      <dgm:prSet presAssocID="{B50F0A99-29C2-46A9-8E33-621F7C3D3F74}" presName="sibTrans" presStyleLbl="sibTrans2D1" presStyleIdx="2" presStyleCnt="3"/>
      <dgm:spPr/>
      <dgm:t>
        <a:bodyPr/>
        <a:lstStyle/>
        <a:p>
          <a:endParaRPr lang="nl-BE"/>
        </a:p>
      </dgm:t>
    </dgm:pt>
    <dgm:pt modelId="{A9B9A69F-F073-47B1-B48D-DBF01BE32F03}" type="pres">
      <dgm:prSet presAssocID="{B50F0A99-29C2-46A9-8E33-621F7C3D3F74}" presName="connectorText" presStyleLbl="sibTrans2D1" presStyleIdx="2" presStyleCnt="3"/>
      <dgm:spPr/>
      <dgm:t>
        <a:bodyPr/>
        <a:lstStyle/>
        <a:p>
          <a:endParaRPr lang="nl-BE"/>
        </a:p>
      </dgm:t>
    </dgm:pt>
  </dgm:ptLst>
  <dgm:cxnLst>
    <dgm:cxn modelId="{86ED4AED-AEA8-481D-BB43-577C25C2F0E3}" type="presOf" srcId="{792373C8-7E57-4A29-B1B0-9B6342FD8FCE}" destId="{9555C508-6218-4955-B989-D30400830C92}" srcOrd="0" destOrd="0" presId="urn:microsoft.com/office/officeart/2005/8/layout/cycle7"/>
    <dgm:cxn modelId="{116F7A9C-5A72-4066-A18B-08BC6054570B}" type="presOf" srcId="{0150C7B6-C123-4DC0-B1AC-20CA3FEF2E84}" destId="{367496EB-CB81-4E01-8D33-4151D60A96F5}" srcOrd="0" destOrd="0" presId="urn:microsoft.com/office/officeart/2005/8/layout/cycle7"/>
    <dgm:cxn modelId="{965542A4-814E-467C-8869-B34585AA488D}" type="presOf" srcId="{B338EF21-4371-41B3-8600-D494457F57D3}" destId="{F83BFF59-137B-4562-9EFF-CCE8B4643ACE}" srcOrd="0" destOrd="0" presId="urn:microsoft.com/office/officeart/2005/8/layout/cycle7"/>
    <dgm:cxn modelId="{5EEC523F-9E46-453A-8409-B412F9E616FC}" type="presOf" srcId="{8A5BA094-8533-4A8E-81F5-392940CFDC3D}" destId="{8443F045-ECFC-445F-AAEF-20D98E51D52D}" srcOrd="1" destOrd="0" presId="urn:microsoft.com/office/officeart/2005/8/layout/cycle7"/>
    <dgm:cxn modelId="{77096682-090D-4D3D-97DF-58024429F146}" type="presOf" srcId="{2682E8DC-EF28-4789-8C0E-197DB11D2ED9}" destId="{CEA0E114-ADC6-4501-8510-7BB00C4DB691}" srcOrd="0" destOrd="0" presId="urn:microsoft.com/office/officeart/2005/8/layout/cycle7"/>
    <dgm:cxn modelId="{0F3E6128-4CB5-4020-8A00-F6142A11117B}" type="presOf" srcId="{8A5BA094-8533-4A8E-81F5-392940CFDC3D}" destId="{7BD1C23F-04A0-4C83-8333-09D67756F303}" srcOrd="0" destOrd="0" presId="urn:microsoft.com/office/officeart/2005/8/layout/cycle7"/>
    <dgm:cxn modelId="{8C5D3D6B-AB0C-404B-8A03-889383E18ED3}" srcId="{2682E8DC-EF28-4789-8C0E-197DB11D2ED9}" destId="{0150C7B6-C123-4DC0-B1AC-20CA3FEF2E84}" srcOrd="0" destOrd="0" parTransId="{62151FB9-2C05-4B5A-8280-70B15C65E94C}" sibTransId="{792373C8-7E57-4A29-B1B0-9B6342FD8FCE}"/>
    <dgm:cxn modelId="{15ED1140-7D0C-42A2-A985-A6E6E61CBA72}" srcId="{2682E8DC-EF28-4789-8C0E-197DB11D2ED9}" destId="{B338EF21-4371-41B3-8600-D494457F57D3}" srcOrd="1" destOrd="0" parTransId="{81CBE0CB-9417-4F6F-8A57-352339DC4834}" sibTransId="{8A5BA094-8533-4A8E-81F5-392940CFDC3D}"/>
    <dgm:cxn modelId="{263171D0-C689-4701-AA8A-B9A39E4C1151}" type="presOf" srcId="{B50F0A99-29C2-46A9-8E33-621F7C3D3F74}" destId="{D044A756-3452-4BA0-8A44-DC38691785A9}" srcOrd="0" destOrd="0" presId="urn:microsoft.com/office/officeart/2005/8/layout/cycle7"/>
    <dgm:cxn modelId="{E06E96A5-BE8C-4A96-8D86-F11F93EA0AEF}" srcId="{2682E8DC-EF28-4789-8C0E-197DB11D2ED9}" destId="{D6125D7E-FA81-4919-86EF-1C526C2C48D3}" srcOrd="2" destOrd="0" parTransId="{8A5B7EA3-C4A3-4172-9739-F7C0FF6C49C9}" sibTransId="{B50F0A99-29C2-46A9-8E33-621F7C3D3F74}"/>
    <dgm:cxn modelId="{59D087BE-B175-4382-98FE-B0342B378EF1}" type="presOf" srcId="{B50F0A99-29C2-46A9-8E33-621F7C3D3F74}" destId="{A9B9A69F-F073-47B1-B48D-DBF01BE32F03}" srcOrd="1" destOrd="0" presId="urn:microsoft.com/office/officeart/2005/8/layout/cycle7"/>
    <dgm:cxn modelId="{6CB8D353-89BD-4BE1-98C1-243101889FF3}" type="presOf" srcId="{D6125D7E-FA81-4919-86EF-1C526C2C48D3}" destId="{99DAF3B3-A47C-4D77-9458-4E4E05814AD9}" srcOrd="0" destOrd="0" presId="urn:microsoft.com/office/officeart/2005/8/layout/cycle7"/>
    <dgm:cxn modelId="{8DEBD977-45B0-4597-BEFF-DE16772B1BFC}" type="presOf" srcId="{792373C8-7E57-4A29-B1B0-9B6342FD8FCE}" destId="{63AB951A-C003-4C0D-8B1B-CD775C0559CA}" srcOrd="1" destOrd="0" presId="urn:microsoft.com/office/officeart/2005/8/layout/cycle7"/>
    <dgm:cxn modelId="{9A66933C-E013-47F1-B10F-50072339CBC7}" type="presParOf" srcId="{CEA0E114-ADC6-4501-8510-7BB00C4DB691}" destId="{367496EB-CB81-4E01-8D33-4151D60A96F5}" srcOrd="0" destOrd="0" presId="urn:microsoft.com/office/officeart/2005/8/layout/cycle7"/>
    <dgm:cxn modelId="{491E488E-C31D-439A-899F-73B7EAC472CC}" type="presParOf" srcId="{CEA0E114-ADC6-4501-8510-7BB00C4DB691}" destId="{9555C508-6218-4955-B989-D30400830C92}" srcOrd="1" destOrd="0" presId="urn:microsoft.com/office/officeart/2005/8/layout/cycle7"/>
    <dgm:cxn modelId="{628D8D61-6A0F-46B5-8B74-6E206B2C7F4B}" type="presParOf" srcId="{9555C508-6218-4955-B989-D30400830C92}" destId="{63AB951A-C003-4C0D-8B1B-CD775C0559CA}" srcOrd="0" destOrd="0" presId="urn:microsoft.com/office/officeart/2005/8/layout/cycle7"/>
    <dgm:cxn modelId="{8AEFC9A0-A6B0-40D8-916C-3A99C88EE376}" type="presParOf" srcId="{CEA0E114-ADC6-4501-8510-7BB00C4DB691}" destId="{F83BFF59-137B-4562-9EFF-CCE8B4643ACE}" srcOrd="2" destOrd="0" presId="urn:microsoft.com/office/officeart/2005/8/layout/cycle7"/>
    <dgm:cxn modelId="{C0259621-D209-489F-A603-42483AEC7A62}" type="presParOf" srcId="{CEA0E114-ADC6-4501-8510-7BB00C4DB691}" destId="{7BD1C23F-04A0-4C83-8333-09D67756F303}" srcOrd="3" destOrd="0" presId="urn:microsoft.com/office/officeart/2005/8/layout/cycle7"/>
    <dgm:cxn modelId="{900FBF1A-01C1-4B56-A919-336B16409829}" type="presParOf" srcId="{7BD1C23F-04A0-4C83-8333-09D67756F303}" destId="{8443F045-ECFC-445F-AAEF-20D98E51D52D}" srcOrd="0" destOrd="0" presId="urn:microsoft.com/office/officeart/2005/8/layout/cycle7"/>
    <dgm:cxn modelId="{57E96F20-FEE4-41FA-B701-FF954DC3DF62}" type="presParOf" srcId="{CEA0E114-ADC6-4501-8510-7BB00C4DB691}" destId="{99DAF3B3-A47C-4D77-9458-4E4E05814AD9}" srcOrd="4" destOrd="0" presId="urn:microsoft.com/office/officeart/2005/8/layout/cycle7"/>
    <dgm:cxn modelId="{FCA30CD8-D5E1-490A-B51E-6D1634391676}" type="presParOf" srcId="{CEA0E114-ADC6-4501-8510-7BB00C4DB691}" destId="{D044A756-3452-4BA0-8A44-DC38691785A9}" srcOrd="5" destOrd="0" presId="urn:microsoft.com/office/officeart/2005/8/layout/cycle7"/>
    <dgm:cxn modelId="{877AB28C-B1FB-4DCB-8A1A-6CA5B599B951}" type="presParOf" srcId="{D044A756-3452-4BA0-8A44-DC38691785A9}" destId="{A9B9A69F-F073-47B1-B48D-DBF01BE32F0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05" y="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l-BE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97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05" y="972097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76AD6FB-FFD0-4DB7-A144-429EAC23240B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705" y="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l-BE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603" y="4862149"/>
            <a:ext cx="5678096" cy="46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opmaakprofielen van de modeltekst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7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705" y="9720970"/>
            <a:ext cx="3075916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8" tIns="48079" rIns="96158" bIns="480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5FDD75F-8FB3-4326-BCC8-56EB313F475D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D75F-8FB3-4326-BCC8-56EB313F475D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9CF5-5237-462C-B34D-2AC89FF2EBA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765-8A3E-401C-918F-A7FF9840E82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B796-1BD9-4C0C-9180-5E1C44BBFD2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3D-45EA-4B4E-A75D-CEA1C2157B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7D26-1A95-4C14-96FC-9D937EECFDB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5289-4B32-4E36-A38C-FBB0BFB639C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FC4B-2CF0-45AD-84C3-669879E9B18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163A-4C36-48B9-ABA9-8AB5DDA0238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95E-DFAF-4324-9EAA-BF58BD4AFAF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0B328B-0D95-4FC8-BE6E-7D1CC41348B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634097-5BD3-4897-BCED-1C8D426522EC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9.emf"/><Relationship Id="rId5" Type="http://schemas.openxmlformats.org/officeDocument/2006/relationships/tags" Target="../tags/tag17.xml"/><Relationship Id="rId10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16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Les 9	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Structuratietheorie</a:t>
            </a:r>
            <a:r>
              <a:rPr lang="nl-BE" dirty="0" smtClean="0"/>
              <a:t> </a:t>
            </a:r>
            <a:r>
              <a:rPr lang="nl-BE" dirty="0" err="1" smtClean="0"/>
              <a:t>Giddens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9CF5-5237-462C-B34D-2AC89FF2EBA4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el 6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Oefening doodrijder</a:t>
            </a:r>
            <a:endParaRPr lang="nl-BE"/>
          </a:p>
        </p:txBody>
      </p:sp>
      <p:pic>
        <p:nvPicPr>
          <p:cNvPr id="70" name="Afbeelding 69" descr="engbg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72" name="Afbeelding 71" descr="~t141158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500" y="5768975"/>
            <a:ext cx="5740400" cy="1230733"/>
          </a:xfrm>
          <a:prstGeom prst="rect">
            <a:avLst/>
          </a:prstGeom>
        </p:spPr>
      </p:pic>
      <p:pic>
        <p:nvPicPr>
          <p:cNvPr id="73" name="Afbeelding 7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59350" y="5986462"/>
            <a:ext cx="1473200" cy="431800"/>
          </a:xfrm>
          <a:prstGeom prst="rect">
            <a:avLst/>
          </a:prstGeom>
        </p:spPr>
      </p:pic>
      <p:pic>
        <p:nvPicPr>
          <p:cNvPr id="74" name="Afbeelding 73" descr="qm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  <p:pic>
        <p:nvPicPr>
          <p:cNvPr id="75" name="Afbeelding 74" descr="enga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59350" y="5986462"/>
            <a:ext cx="1473200" cy="431800"/>
          </a:xfrm>
          <a:prstGeom prst="rect">
            <a:avLst/>
          </a:prstGeom>
        </p:spPr>
      </p:pic>
      <p:pic>
        <p:nvPicPr>
          <p:cNvPr id="76" name="Afbeelding 75" descr="qmb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  <p:sp>
        <p:nvSpPr>
          <p:cNvPr id="77" name="Tijdelijke aanduiding voor datum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78" name="Tijdelijke aanduiding voor dianumm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FC4B-2CF0-45AD-84C3-669879E9B18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9" name="Tijdelijke aanduiding voor voettekst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1"/>
            <a:ext cx="8839200" cy="3884140"/>
          </a:xfrm>
        </p:spPr>
        <p:txBody>
          <a:bodyPr>
            <a:spAutoFit/>
          </a:bodyPr>
          <a:lstStyle/>
          <a:p>
            <a:pPr lvl="1"/>
            <a:r>
              <a:rPr lang="nl-BE" sz="1800" b="1" dirty="0" smtClean="0">
                <a:solidFill>
                  <a:srgbClr val="FF0000"/>
                </a:solidFill>
                <a:latin typeface="Verdana" pitchFamily="34" charset="0"/>
              </a:rPr>
              <a:t>structuren</a:t>
            </a:r>
            <a:r>
              <a:rPr lang="nl-BE" sz="1800" b="1" dirty="0" smtClean="0">
                <a:latin typeface="Verdana" pitchFamily="34" charset="0"/>
              </a:rPr>
              <a:t> </a:t>
            </a:r>
            <a:r>
              <a:rPr lang="nl-BE" sz="1400" i="1" dirty="0" smtClean="0">
                <a:latin typeface="Verdana" pitchFamily="34" charset="0"/>
              </a:rPr>
              <a:t>(instituties - Giddens: structure)</a:t>
            </a:r>
          </a:p>
          <a:p>
            <a:pPr lvl="2"/>
            <a:r>
              <a:rPr lang="nl-BE" sz="1400" dirty="0" smtClean="0">
                <a:latin typeface="Verdana" pitchFamily="34" charset="0"/>
              </a:rPr>
              <a:t>maatschappelijke interacties en processen krijgen </a:t>
            </a:r>
            <a:r>
              <a:rPr lang="nl-BE" sz="1400" b="1" dirty="0" smtClean="0">
                <a:latin typeface="Verdana" pitchFamily="34" charset="0"/>
              </a:rPr>
              <a:t>objectief</a:t>
            </a:r>
            <a:r>
              <a:rPr lang="nl-BE" sz="1400" dirty="0" smtClean="0">
                <a:latin typeface="Verdana" pitchFamily="34" charset="0"/>
              </a:rPr>
              <a:t> vorm in </a:t>
            </a:r>
            <a:r>
              <a:rPr lang="nl-BE" sz="1400" b="1" dirty="0" smtClean="0">
                <a:latin typeface="Verdana" pitchFamily="34" charset="0"/>
              </a:rPr>
              <a:t>instituties en organisaties</a:t>
            </a:r>
          </a:p>
          <a:p>
            <a:pPr lvl="2"/>
            <a:r>
              <a:rPr lang="nl-BE" sz="1400" dirty="0" smtClean="0">
                <a:latin typeface="Verdana" pitchFamily="34" charset="0"/>
              </a:rPr>
              <a:t>en </a:t>
            </a:r>
            <a:r>
              <a:rPr lang="nl-BE" sz="1400" b="1" dirty="0" smtClean="0">
                <a:latin typeface="Verdana" pitchFamily="34" charset="0"/>
              </a:rPr>
              <a:t>subjectief</a:t>
            </a:r>
            <a:r>
              <a:rPr lang="nl-BE" sz="1400" dirty="0" smtClean="0">
                <a:latin typeface="Verdana" pitchFamily="34" charset="0"/>
              </a:rPr>
              <a:t> in het </a:t>
            </a:r>
            <a:r>
              <a:rPr lang="nl-BE" sz="1400" b="1" dirty="0" smtClean="0">
                <a:latin typeface="Verdana" pitchFamily="34" charset="0"/>
              </a:rPr>
              <a:t>maatschappelijk bewustzijn en sociaal gedrag – sociale interactie </a:t>
            </a:r>
            <a:r>
              <a:rPr lang="nl-BE" sz="1400" dirty="0" smtClean="0">
                <a:latin typeface="Verdana" pitchFamily="34" charset="0"/>
              </a:rPr>
              <a:t>van individuen en groepen</a:t>
            </a:r>
          </a:p>
          <a:p>
            <a:pPr lvl="2"/>
            <a:r>
              <a:rPr lang="nl-BE" sz="1400" dirty="0" smtClean="0">
                <a:latin typeface="Verdana" pitchFamily="34" charset="0"/>
              </a:rPr>
              <a:t>sociale structuren zijn zowel determinant, voorwaarde, resultaat als gevolg van sociaal handelen en interactie</a:t>
            </a:r>
          </a:p>
          <a:p>
            <a:pPr lvl="2"/>
            <a:r>
              <a:rPr lang="nl-BE" sz="1400" dirty="0" smtClean="0">
                <a:latin typeface="Verdana" pitchFamily="34" charset="0"/>
              </a:rPr>
              <a:t>3 dimensies van structuur:</a:t>
            </a:r>
          </a:p>
          <a:p>
            <a:pPr lvl="3"/>
            <a:r>
              <a:rPr lang="nl-BE" sz="1400" dirty="0" smtClean="0">
                <a:latin typeface="Verdana" pitchFamily="34" charset="0"/>
              </a:rPr>
              <a:t>legitimatie door staat en acceptatie door bevolking (een geheel van recursief georganiseerde regels en rechtsbronnen)</a:t>
            </a:r>
          </a:p>
          <a:p>
            <a:pPr lvl="3"/>
            <a:r>
              <a:rPr lang="nl-BE" sz="1400" dirty="0" smtClean="0">
                <a:latin typeface="Verdana" pitchFamily="34" charset="0"/>
              </a:rPr>
              <a:t>Significantie (een geheel van impliciete morele regels en tradities: semantische codes, interpretatie schema’s, discursieve praktijken)</a:t>
            </a:r>
          </a:p>
          <a:p>
            <a:pPr lvl="3"/>
            <a:r>
              <a:rPr lang="nl-BE" sz="1400" dirty="0" smtClean="0">
                <a:latin typeface="Verdana" pitchFamily="34" charset="0"/>
              </a:rPr>
              <a:t>dominantie (een geheel van georganiseerde hulp- en machtsbronnen)</a:t>
            </a:r>
          </a:p>
          <a:p>
            <a:pPr lvl="2"/>
            <a:endParaRPr lang="nl-BE" sz="1400" dirty="0" smtClean="0">
              <a:latin typeface="Verdana" pitchFamily="34" charset="0"/>
            </a:endParaRPr>
          </a:p>
          <a:p>
            <a:pPr lvl="3"/>
            <a:endParaRPr lang="nl-BE" sz="1200" dirty="0" smtClean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nl-BE" sz="800" i="1" dirty="0">
              <a:latin typeface="Verdana" pitchFamily="34" charset="0"/>
            </a:endParaRP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15074" y="6215082"/>
            <a:ext cx="2476500" cy="476250"/>
          </a:xfrm>
        </p:spPr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2F0-9560-46E0-B254-BCEC34716378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714348" y="5857892"/>
            <a:ext cx="7096148" cy="3365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A.  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Central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problems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in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theory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Action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,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structure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and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contradiction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in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analysis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 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MacMillan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Press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London, 1979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</a:t>
            </a:r>
          </a:p>
          <a:p>
            <a:pPr eaLnBrk="0" hangingPunct="0"/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A.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 The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constitution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of society.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Polity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Press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Cambridge, 1984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</a:t>
            </a:r>
            <a:endParaRPr lang="nl-BE" sz="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85720" y="1500174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</a:rPr>
              <a:t>3.3.1. Maatschappelijke situatie (systeem/structuurbegrip)</a:t>
            </a: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3116"/>
            <a:ext cx="8610600" cy="392909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BE" sz="1000" dirty="0">
              <a:latin typeface="+mj-lt"/>
            </a:endParaRPr>
          </a:p>
          <a:p>
            <a:pPr marL="800100" lvl="1" indent="-342900" algn="just">
              <a:lnSpc>
                <a:spcPct val="80000"/>
              </a:lnSpc>
            </a:pPr>
            <a:r>
              <a:rPr lang="nl-BE" sz="1800" b="1" dirty="0" smtClean="0">
                <a:latin typeface="+mj-lt"/>
              </a:rPr>
              <a:t>handelen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>
                <a:latin typeface="+mj-lt"/>
              </a:rPr>
              <a:t>houdt in dat mensen </a:t>
            </a:r>
            <a:r>
              <a:rPr lang="nl-BE" sz="1800" b="1" dirty="0">
                <a:latin typeface="+mj-lt"/>
              </a:rPr>
              <a:t>actief</a:t>
            </a:r>
            <a:r>
              <a:rPr lang="nl-BE" sz="1800" dirty="0">
                <a:latin typeface="+mj-lt"/>
              </a:rPr>
              <a:t> zijn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dirty="0" smtClean="0">
                <a:latin typeface="+mj-lt"/>
              </a:rPr>
              <a:t>wie </a:t>
            </a:r>
            <a:r>
              <a:rPr lang="nl-BE" sz="1800" dirty="0">
                <a:latin typeface="+mj-lt"/>
              </a:rPr>
              <a:t>handelt maakt dan ook </a:t>
            </a:r>
            <a:r>
              <a:rPr lang="nl-BE" sz="1800" b="1" dirty="0">
                <a:latin typeface="+mj-lt"/>
              </a:rPr>
              <a:t>bewuste</a:t>
            </a:r>
            <a:r>
              <a:rPr lang="nl-BE" sz="1800" dirty="0">
                <a:latin typeface="+mj-lt"/>
              </a:rPr>
              <a:t> </a:t>
            </a:r>
            <a:r>
              <a:rPr lang="nl-BE" sz="1800" b="1" dirty="0">
                <a:latin typeface="+mj-lt"/>
              </a:rPr>
              <a:t>keuzes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dirty="0" smtClean="0">
                <a:latin typeface="+mj-lt"/>
              </a:rPr>
              <a:t>handelen </a:t>
            </a:r>
            <a:r>
              <a:rPr lang="nl-BE" sz="1800" dirty="0">
                <a:latin typeface="+mj-lt"/>
              </a:rPr>
              <a:t>houdt in dat er een </a:t>
            </a:r>
            <a:r>
              <a:rPr lang="nl-BE" sz="1800" b="1" dirty="0">
                <a:latin typeface="+mj-lt"/>
              </a:rPr>
              <a:t>doel </a:t>
            </a:r>
            <a:r>
              <a:rPr lang="nl-BE" sz="1800" dirty="0">
                <a:latin typeface="+mj-lt"/>
              </a:rPr>
              <a:t>wordt nagestreefd 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dirty="0" smtClean="0">
                <a:latin typeface="+mj-lt"/>
              </a:rPr>
              <a:t>een </a:t>
            </a:r>
            <a:r>
              <a:rPr lang="nl-BE" sz="1800" dirty="0">
                <a:latin typeface="+mj-lt"/>
              </a:rPr>
              <a:t>handeling heeft bovendien </a:t>
            </a:r>
            <a:r>
              <a:rPr lang="nl-BE" sz="1800" b="1" dirty="0">
                <a:latin typeface="+mj-lt"/>
              </a:rPr>
              <a:t>betekenis</a:t>
            </a:r>
            <a:r>
              <a:rPr lang="nl-BE" sz="1800" dirty="0">
                <a:latin typeface="+mj-lt"/>
              </a:rPr>
              <a:t>; je kunt er dus </a:t>
            </a:r>
            <a:r>
              <a:rPr lang="nl-BE" sz="1800" b="1" dirty="0">
                <a:latin typeface="+mj-lt"/>
              </a:rPr>
              <a:t>zin</a:t>
            </a:r>
            <a:r>
              <a:rPr lang="nl-BE" sz="1800" dirty="0">
                <a:latin typeface="+mj-lt"/>
              </a:rPr>
              <a:t> aan toekennen (persoonlijke ontwikkeling, emancipatie, </a:t>
            </a:r>
            <a:r>
              <a:rPr lang="nl-BE" sz="1800" dirty="0" err="1">
                <a:latin typeface="+mj-lt"/>
              </a:rPr>
              <a:t>empowerment</a:t>
            </a:r>
            <a:r>
              <a:rPr lang="nl-BE" sz="1800" dirty="0">
                <a:latin typeface="+mj-lt"/>
              </a:rPr>
              <a:t>, participatie, inspraak, sociale controle)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dirty="0" smtClean="0">
                <a:latin typeface="+mj-lt"/>
              </a:rPr>
              <a:t>wie </a:t>
            </a:r>
            <a:r>
              <a:rPr lang="nl-BE" sz="1800" dirty="0">
                <a:latin typeface="+mj-lt"/>
              </a:rPr>
              <a:t>handelt heeft dan ook </a:t>
            </a:r>
            <a:r>
              <a:rPr lang="nl-BE" sz="1800" b="1" dirty="0">
                <a:latin typeface="+mj-lt"/>
              </a:rPr>
              <a:t>verantwoordelijkheid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dirty="0" smtClean="0">
                <a:latin typeface="+mj-lt"/>
              </a:rPr>
              <a:t>handelen </a:t>
            </a:r>
            <a:r>
              <a:rPr lang="nl-BE" sz="1800" dirty="0">
                <a:latin typeface="+mj-lt"/>
              </a:rPr>
              <a:t>gebeurt altijd </a:t>
            </a:r>
            <a:r>
              <a:rPr lang="nl-BE" sz="1800" b="1" dirty="0">
                <a:latin typeface="+mj-lt"/>
              </a:rPr>
              <a:t>binnen een context (een structuur), een systeem en een situatie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nl-BE" sz="1800" b="1" dirty="0" smtClean="0">
                <a:latin typeface="+mj-lt"/>
              </a:rPr>
              <a:t>de </a:t>
            </a:r>
            <a:r>
              <a:rPr lang="nl-BE" sz="1800" b="1" dirty="0">
                <a:latin typeface="+mj-lt"/>
              </a:rPr>
              <a:t>omgeving bepaalt mee</a:t>
            </a:r>
            <a:r>
              <a:rPr lang="nl-BE" sz="1800" dirty="0">
                <a:latin typeface="+mj-lt"/>
              </a:rPr>
              <a:t> de voorwaarden, de resultaten en de effecten</a:t>
            </a:r>
          </a:p>
          <a:p>
            <a:pPr lvl="1" algn="just">
              <a:lnSpc>
                <a:spcPct val="80000"/>
              </a:lnSpc>
            </a:pPr>
            <a:endParaRPr lang="nl-BE" sz="1800" dirty="0">
              <a:latin typeface="+mj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1B6F-68BD-4AB5-8C67-38958D904F1D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1600" b="1" dirty="0" smtClean="0">
                <a:solidFill>
                  <a:srgbClr val="FF0000"/>
                </a:solidFill>
                <a:latin typeface="Verdana" pitchFamily="34" charset="0"/>
              </a:rPr>
              <a:t>3.3.2. Sociaal gedrag (handelingsbegrip)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285992"/>
            <a:ext cx="8224846" cy="3668697"/>
          </a:xfrm>
          <a:prstGeom prst="rect">
            <a:avLst/>
          </a:prstGeom>
        </p:spPr>
        <p:txBody>
          <a:bodyPr vert="horz" lIns="54864" tIns="91440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BE" sz="1900" dirty="0" smtClean="0">
                <a:latin typeface="Verdana" pitchFamily="34" charset="0"/>
              </a:rPr>
              <a:t>Dualiteit van structuur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nl-BE" sz="1900" dirty="0" smtClean="0">
                <a:latin typeface="Verdana" pitchFamily="34" charset="0"/>
              </a:rPr>
              <a:t>structuur maakt handeling mogelijk (</a:t>
            </a:r>
            <a:r>
              <a:rPr lang="nl-BE" sz="1900" dirty="0" err="1" smtClean="0">
                <a:latin typeface="Verdana" pitchFamily="34" charset="0"/>
              </a:rPr>
              <a:t>enables</a:t>
            </a:r>
            <a:r>
              <a:rPr lang="nl-BE" sz="1900" dirty="0" smtClean="0">
                <a:latin typeface="Verdana" pitchFamily="34" charset="0"/>
              </a:rPr>
              <a:t> </a:t>
            </a:r>
            <a:r>
              <a:rPr lang="nl-BE" sz="1900" dirty="0" err="1" smtClean="0">
                <a:latin typeface="Verdana" pitchFamily="34" charset="0"/>
              </a:rPr>
              <a:t>action</a:t>
            </a:r>
            <a:r>
              <a:rPr lang="nl-BE" sz="1900" dirty="0" smtClean="0">
                <a:latin typeface="Verdana" pitchFamily="34" charset="0"/>
              </a:rPr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nl-BE" sz="1900" dirty="0" smtClean="0">
                <a:latin typeface="Verdana" pitchFamily="34" charset="0"/>
              </a:rPr>
              <a:t>structuur beperkt ook de handeling  (</a:t>
            </a:r>
            <a:r>
              <a:rPr lang="nl-BE" sz="1900" dirty="0" err="1" smtClean="0">
                <a:latin typeface="Verdana" pitchFamily="34" charset="0"/>
              </a:rPr>
              <a:t>constraints</a:t>
            </a:r>
            <a:r>
              <a:rPr lang="nl-BE" sz="1900" dirty="0" smtClean="0">
                <a:latin typeface="Verdana" pitchFamily="34" charset="0"/>
              </a:rPr>
              <a:t> </a:t>
            </a:r>
            <a:r>
              <a:rPr lang="nl-BE" sz="1900" dirty="0" err="1" smtClean="0">
                <a:latin typeface="Verdana" pitchFamily="34" charset="0"/>
              </a:rPr>
              <a:t>action</a:t>
            </a:r>
            <a:r>
              <a:rPr lang="nl-BE" sz="1900" dirty="0" smtClean="0">
                <a:latin typeface="Verdana" pitchFamily="34" charset="0"/>
              </a:rPr>
              <a:t>)</a:t>
            </a:r>
          </a:p>
          <a:p>
            <a:pPr lvl="1">
              <a:buFontTx/>
              <a:buChar char="-"/>
            </a:pPr>
            <a:endParaRPr lang="nl-BE" sz="1900" dirty="0" smtClean="0">
              <a:latin typeface="Verdana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nl-BE" sz="1900" dirty="0" smtClean="0">
                <a:latin typeface="Verdana" pitchFamily="34" charset="0"/>
              </a:rPr>
              <a:t>Dit gebeurt op 3 manieren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nl-BE" sz="1700" dirty="0" smtClean="0">
                <a:latin typeface="Verdana" pitchFamily="34" charset="0"/>
              </a:rPr>
              <a:t>Communicatie van betekenissen – individuen maken interpretatieve schema’s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nl-BE" sz="1700" dirty="0" smtClean="0">
                <a:latin typeface="Verdana" pitchFamily="34" charset="0"/>
              </a:rPr>
              <a:t>Toepassen van sancties – mensen maken normen en deze kunnen morele regels worden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nl-BE" sz="1700" dirty="0" smtClean="0">
                <a:latin typeface="Verdana" pitchFamily="34" charset="0"/>
              </a:rPr>
              <a:t>Gebruik van macht – mensen maken faciliteiten (middelen) die een structuur van lichte dwang met zich meebrengt</a:t>
            </a: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57224" y="5929330"/>
            <a:ext cx="6775444" cy="338554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Jacobs, D., 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De synthese van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handelings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- en systeemtheorie in de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structuratietheorie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van Anthony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en de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praxeologie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van P</a:t>
            </a:r>
            <a:r>
              <a:rPr lang="nl-BE" sz="800" i="1" dirty="0" smtClean="0">
                <a:solidFill>
                  <a:schemeClr val="tx2"/>
                </a:solidFill>
                <a:latin typeface="Verdana" pitchFamily="34" charset="0"/>
              </a:rPr>
              <a:t>ierre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Bordieux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Gent, 1993,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UGent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blz. 40 - 68</a:t>
            </a:r>
          </a:p>
        </p:txBody>
      </p:sp>
      <p:sp>
        <p:nvSpPr>
          <p:cNvPr id="20" name="PPTShape_0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85720" y="1500174"/>
            <a:ext cx="78581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1600" b="1" dirty="0" smtClean="0">
                <a:solidFill>
                  <a:srgbClr val="FF0000"/>
                </a:solidFill>
                <a:latin typeface="Verdana" pitchFamily="34" charset="0"/>
              </a:rPr>
              <a:t>3.3.3. Handelingsbegrip versus structuur/systeembegrip</a:t>
            </a:r>
            <a:endParaRPr lang="nl-NL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620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6244" y="2266959"/>
            <a:ext cx="8224846" cy="2613023"/>
          </a:xfrm>
          <a:prstGeom prst="rect">
            <a:avLst/>
          </a:prstGeom>
        </p:spPr>
        <p:txBody>
          <a:bodyPr vert="horz" lIns="54864" tIns="91440" rtlCol="0">
            <a:sp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dirty="0" smtClean="0">
                <a:latin typeface="Verdana" pitchFamily="34" charset="0"/>
              </a:rPr>
              <a:t>s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tructuur en handelen zijn onlosmakelijk aan elkaar verbonden.</a:t>
            </a: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 context bepaalt mee de voorwaarden, de resultaten en de effecten</a:t>
            </a: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sociaal gedrag en structuren, systemen interfereren</a:t>
            </a:r>
          </a:p>
          <a:p>
            <a:pPr marL="731520" marR="0" lvl="1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de maatschappelijke context 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en sociale systemen worden in en door het sociaal handelen voortdurend ge(re)</a:t>
            </a:r>
            <a:r>
              <a:rPr kumimoji="0" lang="nl-BE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produceerd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– vooral de herhaling van de handeling leidt tot reproductie van </a:t>
            </a:r>
            <a:endParaRPr kumimoji="0" lang="nl-BE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2000" y="4800600"/>
            <a:ext cx="80772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 b="1" dirty="0">
                <a:solidFill>
                  <a:srgbClr val="33CC33"/>
                </a:solidFill>
                <a:latin typeface="Verdana" pitchFamily="34" charset="0"/>
              </a:rPr>
              <a:t>a</a:t>
            </a:r>
            <a:r>
              <a:rPr lang="nl-BE" sz="1400" b="1" dirty="0" smtClean="0">
                <a:solidFill>
                  <a:srgbClr val="33CC33"/>
                </a:solidFill>
                <a:latin typeface="Verdana" pitchFamily="34" charset="0"/>
              </a:rPr>
              <a:t>lhoewel </a:t>
            </a:r>
            <a:r>
              <a:rPr lang="nl-BE" sz="1400" b="1" dirty="0">
                <a:solidFill>
                  <a:srgbClr val="33CC33"/>
                </a:solidFill>
                <a:latin typeface="Verdana" pitchFamily="34" charset="0"/>
              </a:rPr>
              <a:t>de maatschappelijke structuur </a:t>
            </a:r>
            <a:r>
              <a:rPr lang="nl-BE" sz="1400" b="1" dirty="0">
                <a:solidFill>
                  <a:srgbClr val="FF0000"/>
                </a:solidFill>
                <a:latin typeface="Verdana" pitchFamily="34" charset="0"/>
              </a:rPr>
              <a:t>het handelen </a:t>
            </a:r>
            <a:r>
              <a:rPr lang="nl-BE" sz="1400" b="1" dirty="0" smtClean="0">
                <a:solidFill>
                  <a:srgbClr val="FF0000"/>
                </a:solidFill>
                <a:latin typeface="Verdana" pitchFamily="34" charset="0"/>
              </a:rPr>
              <a:t>begrenst en bevestigt</a:t>
            </a:r>
            <a:r>
              <a:rPr lang="nl-BE" sz="1400" b="1" dirty="0" smtClean="0">
                <a:solidFill>
                  <a:srgbClr val="33CC33"/>
                </a:solidFill>
                <a:latin typeface="Verdana" pitchFamily="34" charset="0"/>
              </a:rPr>
              <a:t>, </a:t>
            </a:r>
            <a:r>
              <a:rPr lang="nl-BE" sz="1400" b="1" dirty="0">
                <a:solidFill>
                  <a:srgbClr val="33CC33"/>
                </a:solidFill>
                <a:latin typeface="Verdana" pitchFamily="34" charset="0"/>
              </a:rPr>
              <a:t>zorgt de interactie juist voor </a:t>
            </a:r>
            <a:r>
              <a:rPr lang="nl-BE" sz="1400" b="1" dirty="0">
                <a:solidFill>
                  <a:srgbClr val="0066FF"/>
                </a:solidFill>
                <a:latin typeface="Verdana" pitchFamily="34" charset="0"/>
              </a:rPr>
              <a:t>maatschappelijke </a:t>
            </a:r>
            <a:r>
              <a:rPr lang="nl-BE" sz="1400" b="1" dirty="0" smtClean="0">
                <a:solidFill>
                  <a:srgbClr val="0066FF"/>
                </a:solidFill>
                <a:latin typeface="Verdana" pitchFamily="34" charset="0"/>
              </a:rPr>
              <a:t>verandering</a:t>
            </a:r>
            <a:endParaRPr lang="nl-NL" sz="1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57224" y="5929330"/>
            <a:ext cx="6775444" cy="338554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Jacobs, D., 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De synthese van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handelings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- en systeemtheorie in de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structuratietheorie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van Anthony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en de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praxeologie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van P</a:t>
            </a:r>
            <a:r>
              <a:rPr lang="nl-BE" sz="800" i="1" dirty="0" smtClean="0">
                <a:solidFill>
                  <a:schemeClr val="tx2"/>
                </a:solidFill>
                <a:latin typeface="Verdana" pitchFamily="34" charset="0"/>
              </a:rPr>
              <a:t>ierre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Bordieux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Gent, 1993,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UGent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blz. 40 - 68</a:t>
            </a:r>
          </a:p>
        </p:txBody>
      </p:sp>
      <p:sp>
        <p:nvSpPr>
          <p:cNvPr id="20" name="PPTShape_0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85720" y="1500174"/>
            <a:ext cx="78581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1600" b="1" dirty="0" smtClean="0">
                <a:solidFill>
                  <a:srgbClr val="FF0000"/>
                </a:solidFill>
                <a:latin typeface="Verdana" pitchFamily="34" charset="0"/>
              </a:rPr>
              <a:t>3.3.3. Handelingsbegrip versus structuur/systeembegrip</a:t>
            </a:r>
            <a:endParaRPr lang="nl-NL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620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64770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66FF"/>
                </a:solidFill>
              </a:rPr>
              <a:t>sociaal gedrag</a:t>
            </a:r>
            <a:endParaRPr lang="nl-NL" dirty="0">
              <a:solidFill>
                <a:srgbClr val="0066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685800" y="3810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maatschappelijke situatie</a:t>
            </a:r>
            <a:endParaRPr lang="nl-NL" dirty="0">
              <a:solidFill>
                <a:srgbClr val="FF0000"/>
              </a:solidFill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>
            <a:off x="3429000" y="3886200"/>
            <a:ext cx="24384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rot="10800000">
            <a:off x="3352800" y="4343400"/>
            <a:ext cx="2514600" cy="1588"/>
          </a:xfrm>
          <a:prstGeom prst="straightConnector1">
            <a:avLst/>
          </a:prstGeom>
          <a:ln w="44450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4191000" y="3886200"/>
            <a:ext cx="2667000" cy="10668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5400000">
            <a:off x="4572000" y="4572000"/>
            <a:ext cx="762000" cy="304800"/>
          </a:xfrm>
          <a:prstGeom prst="straightConnector1">
            <a:avLst/>
          </a:prstGeom>
          <a:ln>
            <a:solidFill>
              <a:srgbClr val="00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5" grpId="0"/>
      <p:bldP spid="20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7158" y="22859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Maatschappelijke structuur</a:t>
            </a:r>
          </a:p>
          <a:p>
            <a:pPr>
              <a:buFont typeface="Arial" pitchFamily="34" charset="0"/>
              <a:buChar char="•"/>
            </a:pPr>
            <a:endParaRPr lang="nl-BE" dirty="0"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072198" y="2357429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Handeling – sociaal gedrag</a:t>
            </a:r>
          </a:p>
          <a:p>
            <a:endParaRPr lang="nl-BE" dirty="0">
              <a:latin typeface="+mj-lt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143240" y="2428867"/>
            <a:ext cx="278608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rot="10800000">
            <a:off x="3143240" y="3643313"/>
            <a:ext cx="2786082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143240" y="2571743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</a:rPr>
              <a:t>Bevestigen en beperken de handelingen van individuen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143240" y="3786189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Productie en reproductie (bevestigen) van structuren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214678" y="321468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NORMATIEF GEDRAG</a:t>
            </a:r>
            <a:endParaRPr lang="nl-BE" dirty="0"/>
          </a:p>
        </p:txBody>
      </p:sp>
      <p:sp>
        <p:nvSpPr>
          <p:cNvPr id="35" name="Tekstvak 34"/>
          <p:cNvSpPr txBox="1"/>
          <p:nvPr/>
        </p:nvSpPr>
        <p:spPr>
          <a:xfrm>
            <a:off x="714348" y="4500570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+mj-lt"/>
              </a:rPr>
              <a:t>Valkuil =	normatief gedrag = gewoonte gedrag = bevestigen van structuren 	zonder deze kritisch te bevragen</a:t>
            </a:r>
          </a:p>
          <a:p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Sociale verandering? Door reflexief te handelen = doorbreken van gewoonte gedrag en zo sociale structuren en sociaal gedrag veranderen</a:t>
            </a:r>
          </a:p>
          <a:p>
            <a:endParaRPr lang="nl-BE" dirty="0" smtClean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sp>
        <p:nvSpPr>
          <p:cNvPr id="36" name="Verbodssymbool 35"/>
          <p:cNvSpPr/>
          <p:nvPr/>
        </p:nvSpPr>
        <p:spPr>
          <a:xfrm>
            <a:off x="4071934" y="3500438"/>
            <a:ext cx="428628" cy="35719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7" name="Verbodssymbool 36"/>
          <p:cNvSpPr/>
          <p:nvPr/>
        </p:nvSpPr>
        <p:spPr>
          <a:xfrm>
            <a:off x="4071934" y="2214554"/>
            <a:ext cx="428628" cy="35719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39" name="Rechte verbindingslijn met pijl 38"/>
          <p:cNvCxnSpPr>
            <a:stCxn id="37" idx="5"/>
          </p:cNvCxnSpPr>
          <p:nvPr/>
        </p:nvCxnSpPr>
        <p:spPr>
          <a:xfrm rot="16200000" flipH="1">
            <a:off x="5407435" y="1549790"/>
            <a:ext cx="623813" cy="25631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36" idx="6"/>
          </p:cNvCxnSpPr>
          <p:nvPr/>
        </p:nvCxnSpPr>
        <p:spPr>
          <a:xfrm flipV="1">
            <a:off x="4500562" y="3214686"/>
            <a:ext cx="2500330" cy="464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6858016" y="292554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0000"/>
                </a:solidFill>
              </a:rPr>
              <a:t>Sociale verandering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571472" y="2000240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+mj-lt"/>
              </a:rPr>
              <a:t>Je krijgt straks 4 videofragmenten te zien. </a:t>
            </a:r>
          </a:p>
          <a:p>
            <a:endParaRPr lang="nl-BE" sz="2800" dirty="0" smtClean="0">
              <a:latin typeface="+mj-lt"/>
            </a:endParaRPr>
          </a:p>
          <a:p>
            <a:r>
              <a:rPr lang="nl-BE" sz="2800" dirty="0" smtClean="0">
                <a:latin typeface="+mj-lt"/>
              </a:rPr>
              <a:t>Nadien zul je een vraag moeten beantwoorden , </a:t>
            </a:r>
            <a:r>
              <a:rPr lang="nl-BE" sz="2800" dirty="0" err="1" smtClean="0">
                <a:latin typeface="+mj-lt"/>
              </a:rPr>
              <a:t>nl</a:t>
            </a:r>
            <a:r>
              <a:rPr lang="nl-BE" sz="2800" dirty="0" smtClean="0">
                <a:latin typeface="+mj-lt"/>
              </a:rPr>
              <a:t>.</a:t>
            </a:r>
          </a:p>
          <a:p>
            <a:endParaRPr lang="nl-BE" sz="2800" dirty="0" smtClean="0">
              <a:latin typeface="+mj-lt"/>
            </a:endParaRPr>
          </a:p>
          <a:p>
            <a:r>
              <a:rPr lang="nl-BE" sz="2800" dirty="0" smtClean="0">
                <a:latin typeface="+mj-lt"/>
              </a:rPr>
              <a:t> </a:t>
            </a:r>
            <a:r>
              <a:rPr lang="nl-BE" sz="2800" i="1" dirty="0" smtClean="0">
                <a:latin typeface="+mj-lt"/>
              </a:rPr>
              <a:t>Leg uit waarom deze 4 videofragmenten een illustratie  zijn van het schema van sociale veranderingen die we daarnet gezien hebben. </a:t>
            </a:r>
          </a:p>
          <a:p>
            <a:endParaRPr lang="nl-BE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17</a:t>
            </a:fld>
            <a:endParaRPr lang="en-GB"/>
          </a:p>
        </p:txBody>
      </p:sp>
    </p:spTree>
    <p:custDataLst>
      <p:tags r:id="rId2"/>
    </p:custDataLst>
    <p:controls>
      <p:control spid="4099" name="ArticulateFlashObject" r:id="rId3" imgW="7920183" imgH="467993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18</a:t>
            </a:fld>
            <a:endParaRPr lang="en-GB"/>
          </a:p>
        </p:txBody>
      </p:sp>
    </p:spTree>
    <p:custDataLst>
      <p:tags r:id="rId2"/>
    </p:custDataLst>
    <p:controls>
      <p:control spid="5123" name="ArticulateFlashObject" r:id="rId3" imgW="7920183" imgH="52564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19</a:t>
            </a:fld>
            <a:endParaRPr lang="en-GB"/>
          </a:p>
        </p:txBody>
      </p:sp>
    </p:spTree>
    <p:custDataLst>
      <p:tags r:id="rId2"/>
    </p:custDataLst>
    <p:controls>
      <p:control spid="6147" name="ArticulateFlashObject" r:id="rId3" imgW="7993139" imgH="540057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8082-7519-427B-BBE2-3EFDD792EC2C}" type="slidenum">
              <a:rPr lang="en-GB"/>
              <a:pPr/>
              <a:t>2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74936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4800" y="2743200"/>
            <a:ext cx="78581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</a:rPr>
              <a:t>3.3.1. maatschappelijke situatie (systeem/structuurbegrip)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NL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1600" b="1" dirty="0" smtClean="0">
                <a:solidFill>
                  <a:srgbClr val="FF0000"/>
                </a:solidFill>
                <a:latin typeface="Verdana" pitchFamily="34" charset="0"/>
              </a:rPr>
              <a:t>3.3.2. sociaal gedrag (handelingsbegrip)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1600" b="1" dirty="0" smtClean="0">
                <a:solidFill>
                  <a:srgbClr val="FF0000"/>
                </a:solidFill>
                <a:latin typeface="Verdana" pitchFamily="34" charset="0"/>
              </a:rPr>
              <a:t>3.3.3. handelingsbegrip versus structuur/systeembegrip</a:t>
            </a:r>
            <a:endParaRPr lang="nl-NL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4800" y="19880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Auteur zelfstudiepakket: Joke </a:t>
            </a:r>
            <a:r>
              <a:rPr lang="nl-NL" dirty="0" err="1" smtClean="0"/>
              <a:t>Knockaert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20</a:t>
            </a:fld>
            <a:endParaRPr lang="en-GB"/>
          </a:p>
        </p:txBody>
      </p:sp>
    </p:spTree>
    <p:custDataLst>
      <p:tags r:id="rId2"/>
    </p:custDataLst>
    <p:controls>
      <p:control spid="9219" name="ArticulateFlashObject" r:id="rId3" imgW="7921783" imgH="532748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Oefening videofragmenten</a:t>
            </a:r>
            <a:endParaRPr lang="nl-BE"/>
          </a:p>
        </p:txBody>
      </p:sp>
      <p:pic>
        <p:nvPicPr>
          <p:cNvPr id="25" name="Afbeelding 24" descr="engbg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27" name="Afbeelding 26" descr="~t141201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5768975"/>
            <a:ext cx="5740400" cy="1230733"/>
          </a:xfrm>
          <a:prstGeom prst="rect">
            <a:avLst/>
          </a:prstGeom>
        </p:spPr>
      </p:pic>
      <p:pic>
        <p:nvPicPr>
          <p:cNvPr id="28" name="Afbeelding 27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59350" y="5986462"/>
            <a:ext cx="1473200" cy="431800"/>
          </a:xfrm>
          <a:prstGeom prst="rect">
            <a:avLst/>
          </a:prstGeom>
        </p:spPr>
      </p:pic>
      <p:pic>
        <p:nvPicPr>
          <p:cNvPr id="29" name="Afbeelding 28" descr="qm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FC4B-2CF0-45AD-84C3-669879E9B18D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2" name="Tijdelijke aanduiding voor voettekst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graphicFrame>
        <p:nvGraphicFramePr>
          <p:cNvPr id="43" name="Diagram 42"/>
          <p:cNvGraphicFramePr/>
          <p:nvPr>
            <p:custDataLst>
              <p:tags r:id="rId2"/>
            </p:custDataLst>
          </p:nvPr>
        </p:nvGraphicFramePr>
        <p:xfrm>
          <a:off x="1643042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4" name="Tekstvak 43"/>
          <p:cNvSpPr txBox="1"/>
          <p:nvPr/>
        </p:nvSpPr>
        <p:spPr>
          <a:xfrm>
            <a:off x="3500430" y="6072206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+mj-lt"/>
              </a:rPr>
              <a:t>Productie &amp; </a:t>
            </a:r>
            <a:r>
              <a:rPr lang="nl-BE" sz="1600" dirty="0" err="1" smtClean="0">
                <a:latin typeface="+mj-lt"/>
              </a:rPr>
              <a:t>herproductie</a:t>
            </a:r>
            <a:r>
              <a:rPr lang="nl-BE" sz="1600" dirty="0" smtClean="0">
                <a:latin typeface="+mj-lt"/>
              </a:rPr>
              <a:t>, </a:t>
            </a:r>
            <a:r>
              <a:rPr lang="nl-BE" sz="1600" i="1" dirty="0" smtClean="0">
                <a:latin typeface="+mj-lt"/>
              </a:rPr>
              <a:t>vb. gebruik taaljargon</a:t>
            </a:r>
            <a:endParaRPr lang="nl-BE" sz="1600" i="1" dirty="0">
              <a:latin typeface="+mj-lt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857884" y="357187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+mj-lt"/>
              </a:rPr>
              <a:t>Productie &amp; </a:t>
            </a:r>
            <a:r>
              <a:rPr lang="nl-BE" sz="1600" dirty="0" err="1" smtClean="0">
                <a:latin typeface="+mj-lt"/>
              </a:rPr>
              <a:t>herproductie</a:t>
            </a:r>
            <a:endParaRPr lang="nl-BE" sz="1600" dirty="0">
              <a:latin typeface="+mj-lt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857224" y="34290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+mj-lt"/>
              </a:rPr>
              <a:t>Productie &amp; </a:t>
            </a:r>
            <a:r>
              <a:rPr lang="nl-BE" sz="1600" dirty="0" err="1" smtClean="0">
                <a:latin typeface="+mj-lt"/>
              </a:rPr>
              <a:t>herproductie</a:t>
            </a:r>
            <a:endParaRPr lang="nl-BE" sz="16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610600" cy="3829050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rgbClr val="FF0000"/>
                </a:solidFill>
                <a:latin typeface="Verdana" pitchFamily="34" charset="0"/>
              </a:rPr>
              <a:t>sociale systemen</a:t>
            </a:r>
            <a:r>
              <a:rPr lang="nl-BE" sz="1800" dirty="0">
                <a:solidFill>
                  <a:srgbClr val="FF0000"/>
                </a:solidFill>
                <a:latin typeface="Verdana" pitchFamily="34" charset="0"/>
              </a:rPr>
              <a:t> (netwerken)</a:t>
            </a:r>
            <a:r>
              <a:rPr lang="nl-BE" dirty="0">
                <a:latin typeface="Verdana" pitchFamily="34" charset="0"/>
              </a:rPr>
              <a:t> </a:t>
            </a:r>
            <a:r>
              <a:rPr lang="nl-BE" sz="1400" i="1" dirty="0">
                <a:latin typeface="Verdana" pitchFamily="34" charset="0"/>
              </a:rPr>
              <a:t>(</a:t>
            </a:r>
            <a:r>
              <a:rPr lang="nl-BE" sz="1400" i="1" dirty="0" err="1">
                <a:latin typeface="Verdana" pitchFamily="34" charset="0"/>
              </a:rPr>
              <a:t>Giddens</a:t>
            </a:r>
            <a:r>
              <a:rPr lang="nl-BE" sz="1400" i="1" dirty="0">
                <a:latin typeface="Verdana" pitchFamily="34" charset="0"/>
              </a:rPr>
              <a:t>: </a:t>
            </a:r>
            <a:r>
              <a:rPr lang="nl-BE" sz="1400" i="1" dirty="0" err="1">
                <a:latin typeface="Verdana" pitchFamily="34" charset="0"/>
              </a:rPr>
              <a:t>structures</a:t>
            </a:r>
            <a:r>
              <a:rPr lang="nl-BE" sz="1400" i="1" dirty="0">
                <a:latin typeface="Verdana" pitchFamily="34" charset="0"/>
              </a:rPr>
              <a:t>)</a:t>
            </a:r>
          </a:p>
          <a:p>
            <a:pPr lvl="2"/>
            <a:r>
              <a:rPr lang="nl-BE" sz="1600" dirty="0">
                <a:latin typeface="Verdana" pitchFamily="34" charset="0"/>
              </a:rPr>
              <a:t>om in de sociale context te functioneren moeten mensen kunnen beschikken over een uitgebreid arsenaal aan </a:t>
            </a:r>
            <a:r>
              <a:rPr lang="nl-BE" sz="1600" b="1" dirty="0">
                <a:latin typeface="Verdana" pitchFamily="34" charset="0"/>
              </a:rPr>
              <a:t>handelingsbekwaamheden</a:t>
            </a:r>
            <a:r>
              <a:rPr lang="nl-BE" sz="1600" dirty="0">
                <a:latin typeface="Verdana" pitchFamily="34" charset="0"/>
              </a:rPr>
              <a:t> </a:t>
            </a:r>
            <a:r>
              <a:rPr lang="nl-BE" sz="1600" dirty="0" smtClean="0">
                <a:latin typeface="Verdana" pitchFamily="34" charset="0"/>
              </a:rPr>
              <a:t>(competenties </a:t>
            </a:r>
            <a:r>
              <a:rPr lang="nl-BE" sz="1600" dirty="0">
                <a:latin typeface="Verdana" pitchFamily="34" charset="0"/>
              </a:rPr>
              <a:t>en kennis</a:t>
            </a:r>
            <a:r>
              <a:rPr lang="nl-BE" sz="1600" dirty="0" smtClean="0">
                <a:latin typeface="Verdana" pitchFamily="34" charset="0"/>
              </a:rPr>
              <a:t>)</a:t>
            </a:r>
          </a:p>
          <a:p>
            <a:pPr lvl="2">
              <a:buNone/>
            </a:pPr>
            <a:r>
              <a:rPr lang="nl-BE" sz="1600" dirty="0" smtClean="0">
                <a:latin typeface="Verdana" pitchFamily="34" charset="0"/>
              </a:rPr>
              <a:t>	sociaal handelen als een ingebedde interventie op basis van referentiepunten</a:t>
            </a:r>
            <a:endParaRPr lang="nl-BE" sz="1600" dirty="0">
              <a:latin typeface="Verdana" pitchFamily="34" charset="0"/>
            </a:endParaRPr>
          </a:p>
          <a:p>
            <a:pPr lvl="2"/>
            <a:r>
              <a:rPr lang="nl-BE" sz="1600" dirty="0" smtClean="0">
                <a:latin typeface="Verdana" pitchFamily="34" charset="0"/>
              </a:rPr>
              <a:t>deze </a:t>
            </a:r>
            <a:r>
              <a:rPr lang="nl-BE" sz="1600" dirty="0">
                <a:latin typeface="Verdana" pitchFamily="34" charset="0"/>
              </a:rPr>
              <a:t>zijn noodzakelijk om op een effectieve, actieve en efficiënte manier te </a:t>
            </a:r>
            <a:r>
              <a:rPr lang="nl-BE" sz="1600" b="1" dirty="0">
                <a:latin typeface="Verdana" pitchFamily="34" charset="0"/>
              </a:rPr>
              <a:t>kunnen participeren in formele en informele </a:t>
            </a:r>
            <a:r>
              <a:rPr lang="nl-BE" sz="1600" b="1" dirty="0" smtClean="0">
                <a:latin typeface="Verdana" pitchFamily="34" charset="0"/>
              </a:rPr>
              <a:t>netwerken </a:t>
            </a:r>
            <a:r>
              <a:rPr lang="nl-BE" sz="1600" dirty="0" smtClean="0">
                <a:latin typeface="Verdana" pitchFamily="34" charset="0"/>
              </a:rPr>
              <a:t>(strategisch handelen)</a:t>
            </a:r>
            <a:endParaRPr lang="nl-BE" sz="1600" dirty="0">
              <a:latin typeface="Verdana" pitchFamily="34" charset="0"/>
            </a:endParaRPr>
          </a:p>
          <a:p>
            <a:pPr lvl="2"/>
            <a:r>
              <a:rPr lang="nl-BE" sz="1600" dirty="0" smtClean="0">
                <a:latin typeface="Verdana" pitchFamily="34" charset="0"/>
              </a:rPr>
              <a:t>tegelijkertijd </a:t>
            </a:r>
            <a:r>
              <a:rPr lang="nl-BE" sz="1600" dirty="0">
                <a:latin typeface="Verdana" pitchFamily="34" charset="0"/>
              </a:rPr>
              <a:t>is het </a:t>
            </a:r>
            <a:r>
              <a:rPr lang="nl-BE" sz="1600" b="1" dirty="0">
                <a:latin typeface="Verdana" pitchFamily="34" charset="0"/>
              </a:rPr>
              <a:t>sociaal handelen begrensd</a:t>
            </a:r>
            <a:r>
              <a:rPr lang="nl-BE" sz="1600" dirty="0">
                <a:latin typeface="Verdana" pitchFamily="34" charset="0"/>
              </a:rPr>
              <a:t> door en </a:t>
            </a:r>
            <a:r>
              <a:rPr lang="nl-BE" sz="1600" b="1" dirty="0">
                <a:latin typeface="Verdana" pitchFamily="34" charset="0"/>
              </a:rPr>
              <a:t>gebonden</a:t>
            </a:r>
            <a:r>
              <a:rPr lang="nl-BE" sz="1600" dirty="0">
                <a:latin typeface="Verdana" pitchFamily="34" charset="0"/>
              </a:rPr>
              <a:t> aan bepaalde </a:t>
            </a:r>
            <a:r>
              <a:rPr lang="nl-BE" sz="1600" b="1" dirty="0">
                <a:latin typeface="Verdana" pitchFamily="34" charset="0"/>
              </a:rPr>
              <a:t>patronen</a:t>
            </a:r>
            <a:r>
              <a:rPr lang="nl-BE" sz="1600" dirty="0">
                <a:latin typeface="Verdana" pitchFamily="34" charset="0"/>
              </a:rPr>
              <a:t> die deel uitmaken van historisch ontwikkelde systemen = gestructureerd </a:t>
            </a:r>
            <a:r>
              <a:rPr lang="nl-BE" sz="1600" dirty="0" smtClean="0">
                <a:latin typeface="Verdana" pitchFamily="34" charset="0"/>
              </a:rPr>
              <a:t>handelen (habitus, gewoontes)</a:t>
            </a:r>
            <a:endParaRPr lang="nl-BE" sz="1600" dirty="0">
              <a:latin typeface="Verdana" pitchFamily="34" charset="0"/>
            </a:endParaRP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6168-C194-4910-B6BA-97A936F7C488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1014439" y="5949970"/>
            <a:ext cx="72723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A.  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Central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problems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in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theory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Action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,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structure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and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contradiction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in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analysis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 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MacMillan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Press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London, 1979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</a:t>
            </a:r>
          </a:p>
          <a:p>
            <a:pPr eaLnBrk="0" hangingPunct="0"/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Giddens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A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.  The </a:t>
            </a:r>
            <a:r>
              <a:rPr lang="nl-BE" sz="800" i="1" dirty="0" err="1">
                <a:solidFill>
                  <a:schemeClr val="tx2"/>
                </a:solidFill>
                <a:latin typeface="Verdana" pitchFamily="34" charset="0"/>
              </a:rPr>
              <a:t>constitution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 of society.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Polity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Press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Cambridge, 1984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85720" y="1500174"/>
            <a:ext cx="78581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</a:rPr>
              <a:t>3.3.1. Maatschappelijke situatie (systeem/structuurbegrip)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bldLvl="3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571472" y="2000240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j-lt"/>
              </a:rPr>
              <a:t>In het volgende videofragment zie je hoe sociaal gedrag/handeling een sociaal systeem produceert en herproduceert door het gebruik van een taaljargon die voor buitenstaanders </a:t>
            </a:r>
            <a:r>
              <a:rPr lang="nl-BE" sz="2400" dirty="0" err="1" smtClean="0">
                <a:latin typeface="+mj-lt"/>
              </a:rPr>
              <a:t>onbegrijpbaar</a:t>
            </a:r>
            <a:r>
              <a:rPr lang="nl-BE" sz="2400" dirty="0" smtClean="0">
                <a:latin typeface="+mj-lt"/>
              </a:rPr>
              <a:t> is.</a:t>
            </a:r>
          </a:p>
          <a:p>
            <a:endParaRPr lang="nl-BE" sz="2400" dirty="0" smtClean="0">
              <a:latin typeface="+mj-lt"/>
            </a:endParaRPr>
          </a:p>
          <a:p>
            <a:r>
              <a:rPr lang="nl-BE" sz="2400" dirty="0" smtClean="0">
                <a:latin typeface="+mj-lt"/>
              </a:rPr>
              <a:t>Door dit taaljargon maken ambtenaren duidelijk dat ze tot één formeel sociaal systeem behoren en door dit gewoontegedrag bevestigen ze steeds weer dit sociaal systeem.</a:t>
            </a:r>
            <a:endParaRPr lang="nl-BE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25</a:t>
            </a:fld>
            <a:endParaRPr lang="en-GB"/>
          </a:p>
        </p:txBody>
      </p:sp>
    </p:spTree>
    <p:custDataLst>
      <p:tags r:id="rId2"/>
    </p:custDataLst>
    <p:controls>
      <p:control spid="10243" name="ArticulateFlashObject" r:id="rId3" imgW="7561623" imgH="547209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963682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1000100" y="2792268"/>
            <a:ext cx="664373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smtClean="0"/>
              <a:t>'Society </a:t>
            </a:r>
            <a:r>
              <a:rPr lang="nl-BE" sz="3200" dirty="0" err="1" smtClean="0"/>
              <a:t>only</a:t>
            </a:r>
            <a:r>
              <a:rPr lang="nl-BE" sz="3200" dirty="0" smtClean="0"/>
              <a:t> has </a:t>
            </a:r>
            <a:r>
              <a:rPr lang="nl-BE" sz="3200" dirty="0" err="1" smtClean="0"/>
              <a:t>form</a:t>
            </a:r>
            <a:r>
              <a:rPr lang="nl-BE" sz="3200" dirty="0" smtClean="0"/>
              <a:t>, and </a:t>
            </a:r>
            <a:r>
              <a:rPr lang="nl-BE" sz="3200" dirty="0" err="1" smtClean="0"/>
              <a:t>that</a:t>
            </a:r>
            <a:r>
              <a:rPr lang="nl-BE" sz="3200" dirty="0" smtClean="0"/>
              <a:t> </a:t>
            </a:r>
            <a:r>
              <a:rPr lang="nl-BE" sz="3200" dirty="0" err="1" smtClean="0"/>
              <a:t>form</a:t>
            </a:r>
            <a:r>
              <a:rPr lang="nl-BE" sz="3200" dirty="0" smtClean="0"/>
              <a:t> </a:t>
            </a:r>
            <a:r>
              <a:rPr lang="nl-BE" sz="3200" dirty="0" err="1" smtClean="0"/>
              <a:t>only</a:t>
            </a:r>
            <a:r>
              <a:rPr lang="nl-BE" sz="3200" dirty="0" smtClean="0"/>
              <a:t> has </a:t>
            </a:r>
            <a:r>
              <a:rPr lang="nl-BE" sz="3200" dirty="0" err="1" smtClean="0"/>
              <a:t>effects</a:t>
            </a:r>
            <a:r>
              <a:rPr lang="nl-BE" sz="3200" dirty="0" smtClean="0"/>
              <a:t> </a:t>
            </a:r>
            <a:r>
              <a:rPr lang="nl-BE" sz="3200" dirty="0" err="1" smtClean="0"/>
              <a:t>on</a:t>
            </a:r>
            <a:r>
              <a:rPr lang="nl-BE" sz="3200" dirty="0" smtClean="0"/>
              <a:t> </a:t>
            </a:r>
            <a:r>
              <a:rPr lang="nl-BE" sz="3200" dirty="0" err="1" smtClean="0"/>
              <a:t>people</a:t>
            </a:r>
            <a:r>
              <a:rPr lang="nl-BE" sz="3200" dirty="0" smtClean="0"/>
              <a:t>, in </a:t>
            </a:r>
            <a:r>
              <a:rPr lang="nl-BE" sz="3200" dirty="0" err="1" smtClean="0"/>
              <a:t>so</a:t>
            </a:r>
            <a:r>
              <a:rPr lang="nl-BE" sz="3200" dirty="0" smtClean="0"/>
              <a:t> </a:t>
            </a:r>
            <a:r>
              <a:rPr lang="nl-BE" sz="3200" dirty="0" err="1" smtClean="0"/>
              <a:t>far</a:t>
            </a:r>
            <a:r>
              <a:rPr lang="nl-BE" sz="3200" dirty="0" smtClean="0"/>
              <a:t> as </a:t>
            </a:r>
            <a:r>
              <a:rPr lang="nl-BE" sz="3200" dirty="0" err="1" smtClean="0"/>
              <a:t>structure</a:t>
            </a:r>
            <a:r>
              <a:rPr lang="nl-BE" sz="3200" dirty="0" smtClean="0"/>
              <a:t> is </a:t>
            </a:r>
            <a:r>
              <a:rPr lang="nl-BE" sz="3200" dirty="0" err="1" smtClean="0"/>
              <a:t>produced</a:t>
            </a:r>
            <a:r>
              <a:rPr lang="nl-BE" sz="3200" dirty="0" smtClean="0"/>
              <a:t> and </a:t>
            </a:r>
            <a:r>
              <a:rPr lang="nl-BE" sz="3200" dirty="0" err="1" smtClean="0"/>
              <a:t>reproduced</a:t>
            </a:r>
            <a:r>
              <a:rPr lang="nl-BE" sz="3200" dirty="0" smtClean="0"/>
              <a:t> in </a:t>
            </a:r>
            <a:r>
              <a:rPr lang="nl-BE" sz="3200" dirty="0" err="1" smtClean="0"/>
              <a:t>what</a:t>
            </a:r>
            <a:r>
              <a:rPr lang="nl-BE" sz="3200" dirty="0" smtClean="0"/>
              <a:t> </a:t>
            </a:r>
            <a:r>
              <a:rPr lang="nl-BE" sz="3200" dirty="0" err="1" smtClean="0"/>
              <a:t>people</a:t>
            </a:r>
            <a:r>
              <a:rPr lang="nl-BE" sz="3200" dirty="0" smtClean="0"/>
              <a:t> do' </a:t>
            </a:r>
          </a:p>
          <a:p>
            <a:pPr algn="ctr"/>
            <a:endParaRPr lang="nl-BE" sz="3200" dirty="0" smtClean="0"/>
          </a:p>
          <a:p>
            <a:pPr algn="ctr"/>
            <a:r>
              <a:rPr lang="nl-BE" sz="1000" dirty="0" err="1" smtClean="0"/>
              <a:t>Conversations</a:t>
            </a:r>
            <a:r>
              <a:rPr lang="nl-BE" sz="1000" dirty="0" smtClean="0"/>
              <a:t> </a:t>
            </a:r>
            <a:r>
              <a:rPr lang="nl-BE" sz="1000" dirty="0" err="1" smtClean="0"/>
              <a:t>with</a:t>
            </a:r>
            <a:r>
              <a:rPr lang="nl-BE" sz="1000" dirty="0" smtClean="0"/>
              <a:t> Anthony </a:t>
            </a:r>
            <a:r>
              <a:rPr lang="nl-BE" sz="1000" dirty="0" err="1" smtClean="0"/>
              <a:t>Giddens</a:t>
            </a:r>
            <a:r>
              <a:rPr lang="nl-BE" sz="1000" dirty="0" smtClean="0"/>
              <a:t> (</a:t>
            </a:r>
            <a:r>
              <a:rPr lang="nl-BE" sz="1000" dirty="0" err="1" smtClean="0"/>
              <a:t>Giddens</a:t>
            </a:r>
            <a:r>
              <a:rPr lang="nl-BE" sz="1000" dirty="0" smtClean="0"/>
              <a:t> and Pierson, 1998: 77)</a:t>
            </a:r>
            <a:endParaRPr lang="nl-BE" sz="1000" dirty="0"/>
          </a:p>
        </p:txBody>
      </p:sp>
      <p:sp>
        <p:nvSpPr>
          <p:cNvPr id="7" name="Tekstvak 6"/>
          <p:cNvSpPr txBox="1"/>
          <p:nvPr/>
        </p:nvSpPr>
        <p:spPr>
          <a:xfrm>
            <a:off x="304800" y="220241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963682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4800" y="220241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15008" y="321468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+mj-lt"/>
              </a:rPr>
              <a:t>In dit filmpje zie je hoe maatschappelijke structuren het  sociaal gedrag van mensen stuurt</a:t>
            </a:r>
          </a:p>
          <a:p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En tegelijk zie je hoe mensen diezelfde structuren herproduceren in hun gedrag</a:t>
            </a:r>
            <a:endParaRPr lang="nl-BE" dirty="0">
              <a:latin typeface="+mj-lt"/>
            </a:endParaRPr>
          </a:p>
        </p:txBody>
      </p:sp>
    </p:spTree>
    <p:custDataLst>
      <p:tags r:id="rId2"/>
    </p:custDataLst>
    <p:controls>
      <p:control spid="1026" name="ArticulateFlashObject" r:id="rId3" imgW="4968589" imgH="367193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85720" y="3143249"/>
            <a:ext cx="29289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Maatschappelijke structuur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zebrapad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Verkeersborden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Hekkens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Voetpaden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…</a:t>
            </a:r>
          </a:p>
          <a:p>
            <a:pPr>
              <a:buFont typeface="Arial" pitchFamily="34" charset="0"/>
              <a:buChar char="•"/>
            </a:pPr>
            <a:endParaRPr lang="nl-BE" dirty="0"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000760" y="3214686"/>
            <a:ext cx="29289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Handeling – sociaal gedrag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Oversteken op zebrapad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Verkeersborden naleven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Hekkens respecteren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Op voetpad wandelen </a:t>
            </a:r>
            <a:r>
              <a:rPr lang="nl-BE" sz="1400" dirty="0" err="1" smtClean="0">
                <a:latin typeface="+mj-lt"/>
              </a:rPr>
              <a:t>ipv</a:t>
            </a:r>
            <a:r>
              <a:rPr lang="nl-BE" sz="1400" dirty="0" smtClean="0">
                <a:latin typeface="+mj-lt"/>
              </a:rPr>
              <a:t> straat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400" dirty="0" smtClean="0">
                <a:latin typeface="+mj-lt"/>
              </a:rPr>
              <a:t>…</a:t>
            </a:r>
          </a:p>
          <a:p>
            <a:pPr>
              <a:buFont typeface="Arial" pitchFamily="34" charset="0"/>
              <a:buChar char="•"/>
            </a:pPr>
            <a:endParaRPr lang="nl-BE" dirty="0">
              <a:latin typeface="+mj-lt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071802" y="3286124"/>
            <a:ext cx="278608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rot="10800000">
            <a:off x="3071802" y="4500570"/>
            <a:ext cx="2786082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071802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</a:rPr>
              <a:t>Bevestigen en beperken de handelingen van individuen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071802" y="464344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Productie en reproductie (bevestigen) van structuren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Lijntoelichting 1 (rand en accentlijn) 20"/>
          <p:cNvSpPr/>
          <p:nvPr/>
        </p:nvSpPr>
        <p:spPr>
          <a:xfrm>
            <a:off x="1928794" y="1928802"/>
            <a:ext cx="2571768" cy="1143008"/>
          </a:xfrm>
          <a:prstGeom prst="accent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nl-BE" sz="16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BE" sz="1600" dirty="0" smtClean="0">
                <a:latin typeface="+mj-lt"/>
              </a:rPr>
              <a:t>Instituties en formele organisaties = expliciet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600" dirty="0" smtClean="0">
                <a:latin typeface="+mj-lt"/>
              </a:rPr>
              <a:t>Maatschappelijk bewustzijn = impliciet</a:t>
            </a:r>
          </a:p>
          <a:p>
            <a:pPr algn="ctr"/>
            <a:endParaRPr lang="nl-BE" sz="1600" dirty="0">
              <a:latin typeface="+mj-lt"/>
            </a:endParaRPr>
          </a:p>
        </p:txBody>
      </p:sp>
      <p:sp>
        <p:nvSpPr>
          <p:cNvPr id="22" name="Lijntoelichting 1 (rand en accentlijn) 21"/>
          <p:cNvSpPr/>
          <p:nvPr/>
        </p:nvSpPr>
        <p:spPr>
          <a:xfrm flipH="1">
            <a:off x="5357818" y="2000240"/>
            <a:ext cx="1928826" cy="1000132"/>
          </a:xfrm>
          <a:prstGeom prst="accentBorderCallout1">
            <a:avLst>
              <a:gd name="adj1" fmla="val 18750"/>
              <a:gd name="adj2" fmla="val -8333"/>
              <a:gd name="adj3" fmla="val 115895"/>
              <a:gd name="adj4" fmla="val -3923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+mj-lt"/>
              </a:rPr>
              <a:t>Actieve, bewuste keuze = reflexief sturen en controleren</a:t>
            </a:r>
            <a:endParaRPr lang="nl-BE" sz="1600" dirty="0">
              <a:latin typeface="+mj-lt"/>
            </a:endParaRPr>
          </a:p>
        </p:txBody>
      </p:sp>
      <p:sp>
        <p:nvSpPr>
          <p:cNvPr id="23" name="Linkeraccolade 22"/>
          <p:cNvSpPr/>
          <p:nvPr/>
        </p:nvSpPr>
        <p:spPr>
          <a:xfrm>
            <a:off x="142844" y="4643446"/>
            <a:ext cx="1000132" cy="1000132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kstvak 23"/>
          <p:cNvSpPr txBox="1"/>
          <p:nvPr/>
        </p:nvSpPr>
        <p:spPr>
          <a:xfrm>
            <a:off x="642910" y="471488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Legitimatie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Significantie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Dominantie</a:t>
            </a:r>
            <a:endParaRPr lang="nl-BE" sz="1600" dirty="0">
              <a:latin typeface="+mj-lt"/>
            </a:endParaRPr>
          </a:p>
        </p:txBody>
      </p:sp>
      <p:sp>
        <p:nvSpPr>
          <p:cNvPr id="25" name="Linkeraccolade 24"/>
          <p:cNvSpPr/>
          <p:nvPr/>
        </p:nvSpPr>
        <p:spPr>
          <a:xfrm>
            <a:off x="5929322" y="4643446"/>
            <a:ext cx="1000132" cy="1143008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kstvak 25"/>
          <p:cNvSpPr txBox="1"/>
          <p:nvPr/>
        </p:nvSpPr>
        <p:spPr>
          <a:xfrm>
            <a:off x="6572264" y="471488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kennis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bekwaamheden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verantwoordelijkheid</a:t>
            </a:r>
            <a:endParaRPr lang="nl-BE" sz="16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135729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00034" y="20002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Maatschappelijke structuur</a:t>
            </a:r>
          </a:p>
          <a:p>
            <a:pPr>
              <a:buFont typeface="Arial" pitchFamily="34" charset="0"/>
              <a:buChar char="•"/>
            </a:pPr>
            <a:endParaRPr lang="nl-BE" dirty="0"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43636" y="2071677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Handeling – sociaal gedrag</a:t>
            </a:r>
          </a:p>
          <a:p>
            <a:pPr>
              <a:buFont typeface="Arial" pitchFamily="34" charset="0"/>
              <a:buChar char="•"/>
            </a:pPr>
            <a:endParaRPr lang="nl-BE" dirty="0">
              <a:latin typeface="+mj-lt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214678" y="2143115"/>
            <a:ext cx="278608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rot="10800000">
            <a:off x="3214678" y="3357561"/>
            <a:ext cx="2786082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214678" y="2285991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</a:rPr>
              <a:t>Bevestigen en beperken de handelingen van individuen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214678" y="3500437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Productie en reproductie (bevestigen) van structuren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Linkeraccolade 22"/>
          <p:cNvSpPr/>
          <p:nvPr/>
        </p:nvSpPr>
        <p:spPr>
          <a:xfrm>
            <a:off x="214282" y="2428868"/>
            <a:ext cx="1000132" cy="1000132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kstvak 23"/>
          <p:cNvSpPr txBox="1"/>
          <p:nvPr/>
        </p:nvSpPr>
        <p:spPr>
          <a:xfrm>
            <a:off x="785786" y="2428867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Legitimatie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Significantie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Dominantie</a:t>
            </a:r>
            <a:endParaRPr lang="nl-BE" sz="1600" dirty="0">
              <a:latin typeface="+mj-lt"/>
            </a:endParaRPr>
          </a:p>
        </p:txBody>
      </p:sp>
      <p:sp>
        <p:nvSpPr>
          <p:cNvPr id="25" name="Linkeraccolade 24"/>
          <p:cNvSpPr/>
          <p:nvPr/>
        </p:nvSpPr>
        <p:spPr>
          <a:xfrm>
            <a:off x="6072198" y="2500305"/>
            <a:ext cx="1000132" cy="1143008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kstvak 25"/>
          <p:cNvSpPr txBox="1"/>
          <p:nvPr/>
        </p:nvSpPr>
        <p:spPr>
          <a:xfrm>
            <a:off x="6715140" y="2571743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kennis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bekwaamheden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latin typeface="+mj-lt"/>
              </a:rPr>
              <a:t>verantwoordelijkheid</a:t>
            </a:r>
            <a:endParaRPr lang="nl-BE" sz="1600" dirty="0">
              <a:latin typeface="+mj-lt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357158" y="4143380"/>
            <a:ext cx="828680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600" b="1" dirty="0" smtClean="0">
                <a:latin typeface="+mj-lt"/>
              </a:rPr>
              <a:t>Legitimatie</a:t>
            </a:r>
            <a:r>
              <a:rPr lang="nl-BE" sz="1600" dirty="0" smtClean="0">
                <a:latin typeface="+mj-lt"/>
              </a:rPr>
              <a:t> = normen = recursieve regels en recht </a:t>
            </a:r>
            <a:r>
              <a:rPr lang="nl-BE" sz="1600" dirty="0" smtClean="0">
                <a:latin typeface="+mj-lt"/>
                <a:sym typeface="Wingdings" pitchFamily="2" charset="2"/>
              </a:rPr>
              <a:t> </a:t>
            </a:r>
            <a:r>
              <a:rPr lang="nl-BE" sz="1600" b="1" dirty="0" smtClean="0">
                <a:latin typeface="+mj-lt"/>
                <a:sym typeface="Wingdings" pitchFamily="2" charset="2"/>
              </a:rPr>
              <a:t>sancties</a:t>
            </a:r>
          </a:p>
          <a:p>
            <a:endParaRPr lang="nl-BE" sz="1600" b="1" dirty="0" smtClean="0">
              <a:latin typeface="+mj-lt"/>
              <a:sym typeface="Wingdings" pitchFamily="2" charset="2"/>
            </a:endParaRPr>
          </a:p>
          <a:p>
            <a:r>
              <a:rPr lang="nl-BE" sz="1600" b="1" dirty="0" smtClean="0">
                <a:latin typeface="+mj-lt"/>
                <a:sym typeface="Wingdings" pitchFamily="2" charset="2"/>
              </a:rPr>
              <a:t>Significantie </a:t>
            </a:r>
            <a:r>
              <a:rPr lang="nl-BE" sz="1600" dirty="0" smtClean="0">
                <a:latin typeface="+mj-lt"/>
                <a:sym typeface="Wingdings" pitchFamily="2" charset="2"/>
              </a:rPr>
              <a:t> = betekenissen = impliciete morele regels   </a:t>
            </a:r>
            <a:r>
              <a:rPr lang="nl-BE" sz="1600" b="1" dirty="0" smtClean="0">
                <a:latin typeface="+mj-lt"/>
                <a:sym typeface="Wingdings" pitchFamily="2" charset="2"/>
              </a:rPr>
              <a:t>communicatie betekenissen</a:t>
            </a:r>
          </a:p>
          <a:p>
            <a:endParaRPr lang="nl-BE" sz="1600" b="1" dirty="0" smtClean="0">
              <a:latin typeface="+mj-lt"/>
              <a:sym typeface="Wingdings" pitchFamily="2" charset="2"/>
            </a:endParaRPr>
          </a:p>
          <a:p>
            <a:r>
              <a:rPr lang="nl-BE" sz="1600" b="1" dirty="0" smtClean="0">
                <a:latin typeface="+mj-lt"/>
                <a:sym typeface="Wingdings" pitchFamily="2" charset="2"/>
              </a:rPr>
              <a:t>Dominantie </a:t>
            </a:r>
            <a:r>
              <a:rPr lang="nl-BE" sz="1600" dirty="0" smtClean="0">
                <a:latin typeface="+mj-lt"/>
                <a:sym typeface="Wingdings" pitchFamily="2" charset="2"/>
              </a:rPr>
              <a:t>= macht = georganiseerde machtsbronnen </a:t>
            </a:r>
            <a:r>
              <a:rPr lang="nl-BE" sz="1600" b="1" dirty="0" smtClean="0">
                <a:latin typeface="+mj-lt"/>
                <a:sym typeface="Wingdings" pitchFamily="2" charset="2"/>
              </a:rPr>
              <a:t> gebruik van macht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1214414" y="4786322"/>
            <a:ext cx="392909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214414" y="5286388"/>
            <a:ext cx="464347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214414" y="5856304"/>
            <a:ext cx="464347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23" idx="1"/>
          </p:cNvCxnSpPr>
          <p:nvPr/>
        </p:nvCxnSpPr>
        <p:spPr>
          <a:xfrm rot="10800000" flipH="1" flipV="1">
            <a:off x="214282" y="2928934"/>
            <a:ext cx="714380" cy="10715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963682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4800" y="220241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15008" y="321468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+mj-lt"/>
              </a:rPr>
              <a:t>In dit filmpje zie je hoe significantie een rol speelt in het gedrag van mensen en hoe men via communicatie van betekenissen deze significatie duidelijk maakt.</a:t>
            </a:r>
            <a:endParaRPr lang="nl-BE" dirty="0">
              <a:latin typeface="+mj-lt"/>
            </a:endParaRPr>
          </a:p>
        </p:txBody>
      </p:sp>
    </p:spTree>
    <p:custDataLst>
      <p:tags r:id="rId2"/>
    </p:custDataLst>
    <p:controls>
      <p:control spid="8195" name="ArticulateFlashObject" r:id="rId3" imgW="4063963" imgH="304821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15074" y="6215082"/>
            <a:ext cx="2476500" cy="476250"/>
          </a:xfrm>
        </p:spPr>
        <p:txBody>
          <a:bodyPr/>
          <a:lstStyle/>
          <a:p>
            <a:r>
              <a:rPr lang="nl-BE" smtClean="0"/>
              <a:t>2010-2011</a:t>
            </a:r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2F0-9560-46E0-B254-BCEC34716378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85720" y="1357298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</a:rPr>
              <a:t>3.3.1. Maatschappelijke situatie (systeem/structuurbegrip)</a:t>
            </a:r>
            <a:endParaRPr lang="nl-BE" sz="2000" b="1" dirty="0" smtClean="0">
              <a:solidFill>
                <a:schemeClr val="accent4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929066"/>
            <a:ext cx="65913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214554"/>
            <a:ext cx="65913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hoek 11"/>
          <p:cNvSpPr/>
          <p:nvPr/>
        </p:nvSpPr>
        <p:spPr>
          <a:xfrm>
            <a:off x="857224" y="5786454"/>
            <a:ext cx="75724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(1) The stratification model of structure (</a:t>
            </a:r>
            <a:r>
              <a:rPr lang="en-US" dirty="0" err="1" smtClean="0"/>
              <a:t>Giddens</a:t>
            </a:r>
            <a:r>
              <a:rPr lang="en-US" dirty="0" smtClean="0"/>
              <a:t>, 1984, pg.29)</a:t>
            </a:r>
          </a:p>
          <a:p>
            <a:r>
              <a:rPr lang="en-US" sz="1000" dirty="0" err="1" smtClean="0"/>
              <a:t>Giddens</a:t>
            </a:r>
            <a:r>
              <a:rPr lang="en-US" sz="1000" dirty="0" smtClean="0"/>
              <a:t>, Anthony (1984) Constitution of Society, Cambridge polity press Oxford. </a:t>
            </a:r>
          </a:p>
          <a:p>
            <a:r>
              <a:rPr lang="en-US" dirty="0" smtClean="0"/>
              <a:t> 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963682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4800" y="220241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b="1" dirty="0" smtClean="0">
                <a:solidFill>
                  <a:schemeClr val="accent4"/>
                </a:solidFill>
                <a:latin typeface="Verdana" pitchFamily="34" charset="0"/>
              </a:rPr>
              <a:t>3.3. Maatschappelijk gedrag</a:t>
            </a:r>
          </a:p>
        </p:txBody>
      </p:sp>
    </p:spTree>
    <p:custDataLst>
      <p:tags r:id="rId2"/>
    </p:custDataLst>
    <p:controls>
      <p:control spid="3075" name="ArticulateFlashObject" r:id="rId3" imgW="5892986" imgH="3302019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060"/>
  <p:tag name="ARTICULATE_PROJECT_CHECK" val="0"/>
  <p:tag name="ART_ENCODE_TYPE" val="0"/>
  <p:tag name="ART_ENCODE_INDEX" val="1"/>
  <p:tag name="PRESENTATION_PLAYLIST_COUNT" val="0"/>
  <p:tag name="PRESENTATION_PRESENTER_SLIDE_LEVEL" val="0"/>
  <p:tag name="ARTICULATE_TEMPLATE" val="SWT"/>
  <p:tag name="ARTICULATE_TEMPLATE_GUID" val="f57fdf75-33e0-48ac-a758-229753d887d4"/>
  <p:tag name="LMS_PUBLISH" val="No"/>
  <p:tag name="PRESENTER_PREVIEW_MODE" val="0"/>
  <p:tag name="PRESENTER_PREVIEW_START" val="1"/>
  <p:tag name="PLAYERLOGOHEIGHT" val="280"/>
  <p:tag name="PLAYERLOGOWIDTH" val="488"/>
  <p:tag name="LAUNCHINNEWWINDOW" val="0"/>
  <p:tag name="LASTPUBLISHED" val="C:\Documents and Settings\ladmin.ASAP01---8020XP\Mijn documenten\My Articulate Projects\Les 9\2010-2011.Delta.les9\player.html"/>
  <p:tag name="ARTICULATE_PRESENTER_VERSION" val="6"/>
  <p:tag name="ARTICULATE_PROJECT_OPEN" val="1"/>
  <p:tag name="PUBLISH_TITLE" val="podcast9"/>
  <p:tag name="ARTICULATE_PUBLISH_PATH" val="C:\Documents and Settings\ladmin.ASAP01---8020XP\Mijn documenten\SWT-zelfstudie\Les 9"/>
  <p:tag name="ARTICULATE_LOGO" val="Artev_be_logo_met_baseline.jpg"/>
  <p:tag name="ARTICULATE_PRESENTER" val="Joke Knockaert"/>
  <p:tag name="ARTICULATE_PRESENTER_GUID" val="B88A208BA776"/>
  <p:tag name="ARTICULATE_LM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skIWuYRm_bestanden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k0TlPsYh_bestanden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doodrijder"/>
  <p:tag name="ARTICULATE_SLIDE_PAUSE" val="0"/>
  <p:tag name="ARTICULATE_NAV_LEVEL" val="1"/>
  <p:tag name="ARTICULATE_PLAYLIST_ID" val="-1"/>
  <p:tag name="ARTICULATE_LOCK_SLIDE" val="0"/>
  <p:tag name="ARTICULATE_SLIDE_NAV" val="9"/>
  <p:tag name="ARTICULATE_SLIDE_GUID" val="a3fd3591-f6f2-4f84-973e-e907446977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QUIZMAKER_QUIZ_FILENAME" val="E:\Oefening doodrijder.quiz"/>
  <p:tag name="QUIZMAKER_QUIZ_SLIDE_ID" val="622"/>
  <p:tag name="QUIZMAKER_QUIZ_FORCE_UPDATE" val="0"/>
  <p:tag name="AQP_TRAP" val="0"/>
  <p:tag name="AQP_PASS_ACTION" val="2"/>
  <p:tag name="AQP_FAIL_ACTION" val="2"/>
  <p:tag name="ARTICULATE_SLIDE_PAUSE" val="0"/>
  <p:tag name="ARTICULATE_NAV_LEVEL" val="1"/>
  <p:tag name="ARTICULATE_PLAYLIST_ID" val="-1"/>
  <p:tag name="ARTICULATE_LOCK_SLIDE" val="0"/>
  <p:tag name="OVERRIDE" val="QUIZMAKER_QUIZ_SLIDE"/>
  <p:tag name="QUIZMAKER_QUIZ_TITLE" val="Oefening doodrijder"/>
  <p:tag name="AQP_PASS_SCORE" val="80"/>
  <p:tag name="QUIZMAKER_LAST_MODIFY_DATE" val="40549,5577777778"/>
  <p:tag name="ELAPSEDTIME" val="5"/>
  <p:tag name="ARTICULATE_SLIDE_NAV" val="10"/>
  <p:tag name="ARTICULATE_SLIDE_GUID" val="26b215d0-e398-46a7-803e-764915683ce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09"/>
  <p:tag name="TIMELINE" val="2,4/13,7/21,0/30,9/47,6"/>
  <p:tag name="ELAPSEDTIME" val="82,9"/>
  <p:tag name="ARTICULATE_TITLE_TAG" val="Maatschappelijke structuren"/>
  <p:tag name="ARTICULATE_SLIDE_PAUSE" val="0"/>
  <p:tag name="ARTICULATE_NAV_LEVEL" val="1"/>
  <p:tag name="ARTICULATE_PLAYLIST_ID" val="-1"/>
  <p:tag name="ARTICULATE_LOCK_SLIDE" val="0"/>
  <p:tag name="ARTICULATE_SLIDE_NAV" val="11"/>
  <p:tag name="ARTICULATE_SLIDE_GUID" val="52946bc5-437a-43a2-abf2-1b206c99ccc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8"/>
  <p:tag name="ELAPSEDTIME" val="20,5"/>
  <p:tag name="ARTICULATE_SLIDE_PAUSE" val="0"/>
  <p:tag name="ARTICULATE_NAV_LEVEL" val="1"/>
  <p:tag name="ARTICULATE_PLAYLIST_ID" val="-1"/>
  <p:tag name="ARTICULATE_LOCK_SLIDE" val="0"/>
  <p:tag name="ARTICULATE_SLIDE_NAV" val="1"/>
  <p:tag name="ARTICULATE_SLIDE_GUID" val="fc036652-ed2d-4677-9f7b-8884cef9efb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0"/>
  <p:tag name="TIMELINE" val="2,3/4,6/9,3/20,1/24,0/30,0/32,7"/>
  <p:tag name="ELAPSEDTIME" val="40,1"/>
  <p:tag name="ARTICULATE_TITLE_TAG" val="Sociaal gedrag"/>
  <p:tag name="ARTICULATE_SLIDE_PAUSE" val="0"/>
  <p:tag name="ARTICULATE_NAV_LEVEL" val="1"/>
  <p:tag name="ARTICULATE_PLAYLIST_ID" val="-1"/>
  <p:tag name="ARTICULATE_LOCK_SLIDE" val="0"/>
  <p:tag name="ARTICULATE_SLIDE_NAV" val="12"/>
  <p:tag name="ARTICULATE_SLIDE_GUID" val="aefd8fd5-e912-4d9a-83a3-9081b3e285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2"/>
  <p:tag name="TIMELINE" val="1,8/6,7/11,0/28,1"/>
  <p:tag name="ELAPSEDTIME" val="45,0"/>
  <p:tag name="ARTICULATE_TITLE_TAG" val="Sociaal gedrag - structuren"/>
  <p:tag name="ARTICULATE_SLIDE_PAUSE" val="0"/>
  <p:tag name="ARTICULATE_NAV_LEVEL" val="1"/>
  <p:tag name="ARTICULATE_PLAYLIST_ID" val="-1"/>
  <p:tag name="ARTICULATE_LOCK_SLIDE" val="0"/>
  <p:tag name="ARTICULATE_SLIDE_NAV" val="13"/>
  <p:tag name="ARTICULATE_SLIDE_GUID" val="c9a14d58-c410-4412-a2f1-04f6b69aa36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3"/>
  <p:tag name="TIMELINE" val="6,2/13,5/18,4/23,0/35,2/42,9/52,0"/>
  <p:tag name="ELAPSEDTIME" val="83,4"/>
  <p:tag name="ARTICULATE_TITLE_TAG" val="sociaal gedrag - structuren"/>
  <p:tag name="ARTICULATE_SLIDE_PAUSE" val="0"/>
  <p:tag name="ARTICULATE_NAV_LEVEL" val="1"/>
  <p:tag name="ARTICULATE_PLAYLIST_ID" val="-1"/>
  <p:tag name="ARTICULATE_LOCK_SLIDE" val="0"/>
  <p:tag name="ARTICULATE_SLIDE_NAV" val="14"/>
  <p:tag name="ARTICULATE_SLIDE_GUID" val="5498d5af-8cff-4f78-b43e-d5d2663bc5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20"/>
  <p:tag name="TIMELINE" val="89,4"/>
  <p:tag name="ELAPSEDTIME" val="121,1"/>
  <p:tag name="ARTICULATE_TITLE_TAG" val="sociale verandering"/>
  <p:tag name="ARTICULATE_SLIDE_PAUSE" val="0"/>
  <p:tag name="ARTICULATE_NAV_LEVEL" val="1"/>
  <p:tag name="ARTICULATE_PLAYLIST_ID" val="-1"/>
  <p:tag name="ARTICULATE_LOCK_SLIDE" val="0"/>
  <p:tag name="ARTICULATE_SLIDE_NAV" val="15"/>
  <p:tag name="ARTICULATE_SLIDE_GUID" val="a6349c5e-3b11-4b53-b6f4-6ee2341fa1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26"/>
  <p:tag name="ELAPSEDTIME" val="22,8"/>
  <p:tag name="ARTICULATE_TITLE_TAG" val="Opdracht video"/>
  <p:tag name="ARTICULATE_SLIDE_PAUSE" val="0"/>
  <p:tag name="ARTICULATE_NAV_LEVEL" val="1"/>
  <p:tag name="ARTICULATE_PLAYLIST_ID" val="-1"/>
  <p:tag name="ARTICULATE_LOCK_SLIDE" val="0"/>
  <p:tag name="ARTICULATE_SLIDE_NAV" val="16"/>
  <p:tag name="ARTICULATE_SLIDE_GUID" val="64a0c260-808d-46b7-a32f-fd557bdaa6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Tina Turner"/>
  <p:tag name="ARTICULATE_SLIDE_PAUSE" val="0"/>
  <p:tag name="ARTICULATE_NAV_LEVEL" val="1"/>
  <p:tag name="ARTICULATE_PLAYLIST_ID" val="-1"/>
  <p:tag name="ARTICULATE_LOCK_SLIDE" val="0"/>
  <p:tag name="ARTICULATE_SLIDE_NAV" val="17"/>
  <p:tag name="ARTICULATE_SLIDE_GUID" val="2ef3caef-82be-4b53-9096-e27ef541fe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nieuwe activiteiten"/>
  <p:tag name="ARTICULATE_SLIDE_PAUSE" val="0"/>
  <p:tag name="ARTICULATE_NAV_LEVEL" val="1"/>
  <p:tag name="ARTICULATE_PLAYLIST_ID" val="-1"/>
  <p:tag name="ARTICULATE_LOCK_SLIDE" val="0"/>
  <p:tag name="ARTICULATE_SLIDE_NAV" val="18"/>
  <p:tag name="ARTICULATE_SLIDE_GUID" val="d54bb697-d73d-4ebc-b174-d958c569c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activiteit RVT"/>
  <p:tag name="ARTICULATE_SLIDE_PAUSE" val="0"/>
  <p:tag name="ARTICULATE_NAV_LEVEL" val="1"/>
  <p:tag name="ARTICULATE_PLAYLIST_ID" val="-1"/>
  <p:tag name="ARTICULATE_LOCK_SLIDE" val="0"/>
  <p:tag name="ARTICULATE_SLIDE_NAV" val="19"/>
  <p:tag name="ARTICULATE_SLIDE_GUID" val="b4c21f9b-c331-4367-b774-dee34704cd6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Leon"/>
  <p:tag name="ARTICULATE_SLIDE_PAUSE" val="0"/>
  <p:tag name="ARTICULATE_NAV_LEVEL" val="1"/>
  <p:tag name="ARTICULATE_PLAYLIST_ID" val="-1"/>
  <p:tag name="ARTICULATE_LOCK_SLIDE" val="0"/>
  <p:tag name="ARTICULATE_SLIDE_NAV" val="20"/>
  <p:tag name="ARTICULATE_SLIDE_GUID" val="cdf8b7fe-8f96-4ac8-93b7-3514095613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QP_PASS_ACTION" val="2"/>
  <p:tag name="AQP_FAIL_ACTION" val="2"/>
  <p:tag name="QUIZMAKER_QUIZ_FILENAME" val="C:\Documents and Settings\ladmin.ASAP01---8020XP\Mijn documenten\SWT-zelfstudie\Articulate PPT bestanden\Oefening videofragmenten.quiz"/>
  <p:tag name="QUIZMAKER_QUIZ_SLIDE_ID" val="636"/>
  <p:tag name="QUIZMAKER_QUIZ_FORCE_UPDATE" val="0"/>
  <p:tag name="AQP_TRAP" val="0"/>
  <p:tag name="ARTICULATE_SLIDE_PAUSE" val="0"/>
  <p:tag name="ARTICULATE_NAV_LEVEL" val="1"/>
  <p:tag name="ARTICULATE_PLAYLIST_ID" val="-1"/>
  <p:tag name="ARTICULATE_LOCK_SLIDE" val="0"/>
  <p:tag name="OVERRIDE" val="QUIZMAKER_QUIZ_SLIDE"/>
  <p:tag name="QUIZMAKER_QUIZ_TITLE" val="Oefening videofragmenten"/>
  <p:tag name="AQP_PASS_SCORE" val="80"/>
  <p:tag name="QUIZMAKER_LAST_MODIFY_DATE" val="40549,5915972222"/>
  <p:tag name="ELAPSEDTIME" val="5"/>
  <p:tag name="ARTICULATE_SLIDE_NAV" val="21"/>
  <p:tag name="ARTICULATE_SLIDE_GUID" val="28ec4756-1161-4100-80ed-9e3e6d0c21b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TIMELINE" val="4,3/13,8/19,0"/>
  <p:tag name="ELAPSEDTIME" val="24,1"/>
  <p:tag name="ARTICULATE_TITLE_TAG" val="Overzicht les 9"/>
  <p:tag name="ARTICULATE_SLIDE_PAUSE" val="0"/>
  <p:tag name="ARTICULATE_NAV_LEVEL" val="1"/>
  <p:tag name="ARTICULATE_PLAYLIST_ID" val="-1"/>
  <p:tag name="ARTICULATE_LOCK_SLIDE" val="0"/>
  <p:tag name="ARTICULATE_SLIDE_NAV" val="2"/>
  <p:tag name="ARTICULATE_SLIDE_GUID" val="ba8665c7-f1fc-4777-840d-3ee22ab46d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1"/>
  <p:tag name="ELAPSEDTIME" val="102,5"/>
  <p:tag name="ARTICULATE_TITLE_TAG" val="Schema sociale systemen"/>
  <p:tag name="ARTICULATE_SLIDE_PAUSE" val="0"/>
  <p:tag name="ARTICULATE_NAV_LEVEL" val="1"/>
  <p:tag name="ARTICULATE_PLAYLIST_ID" val="-1"/>
  <p:tag name="ARTICULATE_LOCK_SLIDE" val="0"/>
  <p:tag name="ARTICULATE_SLIDE_NAV" val="22"/>
  <p:tag name="ARTICULATE_SLIDE_GUID" val="45ee99f6-be7a-4bcd-a33e-2848e37ff3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TIMELINE" val="3,0/29,7/81,1/83,7/159,2"/>
  <p:tag name="ELAPSEDTIME" val="196,4"/>
  <p:tag name="ARTICULATE_TITLE_TAG" val="Sociale systemen"/>
  <p:tag name="ARTICULATE_SLIDE_PAUSE" val="0"/>
  <p:tag name="ARTICULATE_NAV_LEVEL" val="1"/>
  <p:tag name="ARTICULATE_PLAYLIST_ID" val="-1"/>
  <p:tag name="ARTICULATE_LOCK_SLIDE" val="0"/>
  <p:tag name="ARTICULATE_SLIDE_NAV" val="23"/>
  <p:tag name="ARTICULATE_SLIDE_GUID" val="19292cd6-0e61-46f2-9880-fbe265baa8b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5"/>
  <p:tag name="ELAPSEDTIME" val="86,9"/>
  <p:tag name="ARTICULATE_TITLE_TAG" val="Opdracht video"/>
  <p:tag name="ARTICULATE_SLIDE_PAUSE" val="0"/>
  <p:tag name="ARTICULATE_NAV_LEVEL" val="1"/>
  <p:tag name="ARTICULATE_PLAYLIST_ID" val="-1"/>
  <p:tag name="ARTICULATE_LOCK_SLIDE" val="0"/>
  <p:tag name="ARTICULATE_SLIDE_NAV" val="24"/>
  <p:tag name="ARTICULATE_SLIDE_GUID" val="3406d182-5855-4550-a2e3-e48cc737842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taaljargon"/>
  <p:tag name="ARTICULATE_SLIDE_PAUSE" val="0"/>
  <p:tag name="ARTICULATE_NAV_LEVEL" val="1"/>
  <p:tag name="ARTICULATE_PLAYLIST_ID" val="-1"/>
  <p:tag name="ARTICULATE_LOCK_SLIDE" val="0"/>
  <p:tag name="ARTICULATE_SLIDE_NAV" val="25"/>
  <p:tag name="ARTICULATE_SLIDE_GUID" val="e58abd82-04aa-4cc3-8e10-36d482a207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3"/>
  <p:tag name="ELAPSEDTIME" val="56,6"/>
  <p:tag name="ARTICULATE_TITLE_TAG" val="Quote Giddens"/>
  <p:tag name="ARTICULATE_SLIDE_PAUSE" val="0"/>
  <p:tag name="ARTICULATE_NAV_LEVEL" val="1"/>
  <p:tag name="ARTICULATE_PLAYLIST_ID" val="-1"/>
  <p:tag name="ARTICULATE_LOCK_SLIDE" val="0"/>
  <p:tag name="ARTICULATE_SLIDE_NAV" val="3"/>
  <p:tag name="ARTICULATE_SLIDE_GUID" val="d0151356-fb09-49aa-a4ba-29ddffcd6c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ELAPSEDTIME" val="20,9"/>
  <p:tag name="ARTICULATE_TITLE_TAG" val="Oefening structuratie"/>
  <p:tag name="ARTICULATE_SLIDE_PAUSE" val="0"/>
  <p:tag name="ARTICULATE_NAV_LEVEL" val="1"/>
  <p:tag name="ARTICULATE_PLAYLIST_ID" val="-1"/>
  <p:tag name="ARTICULATE_LOCK_SLIDE" val="0"/>
  <p:tag name="ARTICULATE_SLIDE_NAV" val="4"/>
  <p:tag name="ARTICULATE_SLIDE_GUID" val="3fea4b6a-a131-4645-b8d4-a77f8beca9e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9"/>
  <p:tag name="TIMELINE" val="11,6/53,7/73,9/87,0/101,6/103,0/103,9/165,1"/>
  <p:tag name="ELAPSEDTIME" val="195,3"/>
  <p:tag name="ARTICULATE_TITLE_TAG" val="Schema"/>
  <p:tag name="ARTICULATE_SLIDE_PAUSE" val="0"/>
  <p:tag name="ARTICULATE_NAV_LEVEL" val="1"/>
  <p:tag name="ARTICULATE_PLAYLIST_ID" val="-1"/>
  <p:tag name="ARTICULATE_LOCK_SLIDE" val="0"/>
  <p:tag name="ARTICULATE_SLIDE_NAV" val="5"/>
  <p:tag name="ARTICULATE_SLIDE_GUID" val="f22a49be-74a0-43da-8057-7ab2e3499e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27"/>
  <p:tag name="ELAPSEDTIME" val="123,8"/>
  <p:tag name="ARTICULATE_TITLE_TAG" val="Schema"/>
  <p:tag name="ARTICULATE_SLIDE_PAUSE" val="0"/>
  <p:tag name="ARTICULATE_NAV_LEVEL" val="1"/>
  <p:tag name="ARTICULATE_PLAYLIST_ID" val="-1"/>
  <p:tag name="ARTICULATE_LOCK_SLIDE" val="0"/>
  <p:tag name="ARTICULATE_SLIDE_NAV" val="6"/>
  <p:tag name="ARTICULATE_SLIDE_GUID" val="01787aae-6097-4b1d-a720-5b95e1be1da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29"/>
  <p:tag name="ELAPSEDTIME" val="15,0"/>
  <p:tag name="ARTICULATE_TITLE_TAG" val="Oefening significantie"/>
  <p:tag name="ARTICULATE_SLIDE_PAUSE" val="0"/>
  <p:tag name="ARTICULATE_NAV_LEVEL" val="1"/>
  <p:tag name="ARTICULATE_PLAYLIST_ID" val="-1"/>
  <p:tag name="ARTICULATE_LOCK_SLIDE" val="0"/>
  <p:tag name="ARTICULATE_SLIDE_NAV" val="7"/>
  <p:tag name="ARTICULATE_SLIDE_GUID" val="f840d6e1-aed9-41b4-bb69-cd182e6f90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28"/>
  <p:tag name="ELAPSEDTIME" val="95,6"/>
  <p:tag name="ARTICULATE_TITLE_TAG" val="Schema"/>
  <p:tag name="ARTICULATE_SLIDE_PAUSE" val="0"/>
  <p:tag name="ARTICULATE_NAV_LEVEL" val="1"/>
  <p:tag name="ARTICULATE_PLAYLIST_ID" val="-1"/>
  <p:tag name="ARTICULATE_LOCK_SLIDE" val="0"/>
  <p:tag name="ARTICULATE_SLIDE_NAV" val="8"/>
  <p:tag name="ARTICULATE_SLIDE_GUID" val="114ad94c-bf6a-42c7-a74b-a5610928571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10026</TotalTime>
  <Words>1255</Words>
  <Application>Microsoft Macintosh PowerPoint</Application>
  <PresentationFormat>Diavoorstelling (4:3)</PresentationFormat>
  <Paragraphs>282</Paragraphs>
  <Slides>25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Stroom</vt:lpstr>
      <vt:lpstr>Les 9 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Oefening doodrijder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Oefening videofragmenten</vt:lpstr>
      <vt:lpstr>Dia 22</vt:lpstr>
      <vt:lpstr>Dia 23</vt:lpstr>
      <vt:lpstr>Dia 24</vt:lpstr>
      <vt:lpstr>Dia 25</vt:lpstr>
    </vt:vector>
  </TitlesOfParts>
  <Company>Hogeschool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Welzijnswerk</dc:title>
  <dc:creator>Artevelde</dc:creator>
  <cp:lastModifiedBy>a</cp:lastModifiedBy>
  <cp:revision>534</cp:revision>
  <dcterms:created xsi:type="dcterms:W3CDTF">2010-10-31T19:36:11Z</dcterms:created>
  <dcterms:modified xsi:type="dcterms:W3CDTF">2011-01-21T11:07:16Z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0F34CCDA-DF79-40B3-9B55-72FC90CD3821</vt:lpwstr>
  </property>
  <property fmtid="{D5CDD505-2E9C-101B-9397-08002B2CF9AE}" pid="4" name="ArticulatePath">
    <vt:lpwstr>SWT 2010-2011les9</vt:lpwstr>
  </property>
  <property fmtid="{D5CDD505-2E9C-101B-9397-08002B2CF9AE}" pid="5" name="ArticulateProjectFull">
    <vt:lpwstr>C:\Documents and Settings\ladmin.ASAP01---8020XP\Mijn documenten\SWT-zelfstudie\Articulate PPT bestanden\SWT 2010-2011les9.ppta</vt:lpwstr>
  </property>
</Properties>
</file>