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emf" ContentType="image/x-emf"/>
  <Default Extension="wmf" ContentType="image/x-wmf"/>
  <Override PartName="/ppt/activeX/activeX1.xml" ContentType="application/vnd.ms-office.activeX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Default Extension="png" ContentType="image/png"/>
  <Default Extension="bin" ContentType="application/vnd.ms-office.activeX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7" r:id="rId11"/>
    <p:sldId id="268" r:id="rId12"/>
    <p:sldId id="269" r:id="rId13"/>
    <p:sldId id="264" r:id="rId14"/>
  </p:sldIdLst>
  <p:sldSz cx="9144000" cy="6858000" type="screen4x3"/>
  <p:notesSz cx="6858000" cy="9144000"/>
  <p:custDataLst>
    <p:tags r:id="rId15"/>
  </p:custDataLst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9ACA-DCFE-49EB-ACFA-7D65B2400969}" type="datetimeFigureOut">
              <a:rPr lang="nl-BE" smtClean="0"/>
              <a:pPr/>
              <a:t>12/11/2012</a:t>
            </a:fld>
            <a:endParaRPr lang="nl-BE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6AD4-8B35-4A82-B13B-AC9E37CE90E7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9ACA-DCFE-49EB-ACFA-7D65B2400969}" type="datetimeFigureOut">
              <a:rPr lang="nl-BE" smtClean="0"/>
              <a:pPr/>
              <a:t>12/11/2012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6AD4-8B35-4A82-B13B-AC9E37CE90E7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9ACA-DCFE-49EB-ACFA-7D65B2400969}" type="datetimeFigureOut">
              <a:rPr lang="nl-BE" smtClean="0"/>
              <a:pPr/>
              <a:t>12/11/2012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6AD4-8B35-4A82-B13B-AC9E37CE90E7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el, tekst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85049"/>
          </a:xfrm>
        </p:spPr>
        <p:txBody>
          <a:bodyPr>
            <a:sp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1524000" y="1905000"/>
            <a:ext cx="3429000" cy="2862322"/>
          </a:xfrm>
        </p:spPr>
        <p:txBody>
          <a:bodyPr>
            <a:sp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2862322"/>
          </a:xfrm>
        </p:spPr>
        <p:txBody>
          <a:bodyPr>
            <a:sp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629400" y="6248400"/>
            <a:ext cx="1905000" cy="184666"/>
          </a:xfrm>
        </p:spPr>
        <p:txBody>
          <a:bodyPr>
            <a:spAutoFit/>
          </a:bodyPr>
          <a:lstStyle>
            <a:lvl1pPr>
              <a:defRPr/>
            </a:lvl1pPr>
          </a:lstStyle>
          <a:p>
            <a:r>
              <a:rPr lang="nl-NL" smtClean="0"/>
              <a:t>2009-2010</a:t>
            </a:r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276600" y="6248400"/>
            <a:ext cx="2895600" cy="184666"/>
          </a:xfrm>
        </p:spPr>
        <p:txBody>
          <a:bodyPr>
            <a:spAutoFit/>
          </a:bodyPr>
          <a:lstStyle>
            <a:lvl1pPr>
              <a:defRPr/>
            </a:lvl1pPr>
          </a:lstStyle>
          <a:p>
            <a:r>
              <a:rPr lang="nl-NL" smtClean="0"/>
              <a:t>Auteurs: J. Cabooter-J. Knockaert - D. Kerger</a:t>
            </a:r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1524000" y="6248400"/>
            <a:ext cx="1295400" cy="184666"/>
          </a:xfrm>
        </p:spPr>
        <p:txBody>
          <a:bodyPr>
            <a:spAutoFit/>
          </a:bodyPr>
          <a:lstStyle>
            <a:lvl1pPr>
              <a:defRPr/>
            </a:lvl1pPr>
          </a:lstStyle>
          <a:p>
            <a:fld id="{22BDD4CB-1549-4655-83A4-82FC6B7EE45D}" type="slidenum">
              <a:rPr lang="en-GB"/>
              <a:pPr/>
              <a:t>‹nr.›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9ACA-DCFE-49EB-ACFA-7D65B2400969}" type="datetimeFigureOut">
              <a:rPr lang="nl-BE" smtClean="0"/>
              <a:pPr/>
              <a:t>12/11/2012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6AD4-8B35-4A82-B13B-AC9E37CE90E7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9ACA-DCFE-49EB-ACFA-7D65B2400969}" type="datetimeFigureOut">
              <a:rPr lang="nl-BE" smtClean="0"/>
              <a:pPr/>
              <a:t>12/11/2012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6AD4-8B35-4A82-B13B-AC9E37CE90E7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9ACA-DCFE-49EB-ACFA-7D65B2400969}" type="datetimeFigureOut">
              <a:rPr lang="nl-BE" smtClean="0"/>
              <a:pPr/>
              <a:t>12/11/2012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6AD4-8B35-4A82-B13B-AC9E37CE90E7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9ACA-DCFE-49EB-ACFA-7D65B2400969}" type="datetimeFigureOut">
              <a:rPr lang="nl-BE" smtClean="0"/>
              <a:pPr/>
              <a:t>12/11/2012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6AD4-8B35-4A82-B13B-AC9E37CE90E7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9ACA-DCFE-49EB-ACFA-7D65B2400969}" type="datetimeFigureOut">
              <a:rPr lang="nl-BE" smtClean="0"/>
              <a:pPr/>
              <a:t>12/11/2012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6AD4-8B35-4A82-B13B-AC9E37CE90E7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9ACA-DCFE-49EB-ACFA-7D65B2400969}" type="datetimeFigureOut">
              <a:rPr lang="nl-BE" smtClean="0"/>
              <a:pPr/>
              <a:t>12/11/2012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6AD4-8B35-4A82-B13B-AC9E37CE90E7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9ACA-DCFE-49EB-ACFA-7D65B2400969}" type="datetimeFigureOut">
              <a:rPr lang="nl-BE" smtClean="0"/>
              <a:pPr/>
              <a:t>12/11/2012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6AD4-8B35-4A82-B13B-AC9E37CE90E7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met één afgeknipte en afgeronde hoek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ige driehoe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9ACA-DCFE-49EB-ACFA-7D65B2400969}" type="datetimeFigureOut">
              <a:rPr lang="nl-BE" smtClean="0"/>
              <a:pPr/>
              <a:t>12/11/2012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42B6AD4-8B35-4A82-B13B-AC9E37CE90E7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10" name="Vrije v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rije v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3D79ACA-DCFE-49EB-ACFA-7D65B2400969}" type="datetimeFigureOut">
              <a:rPr lang="nl-BE" smtClean="0"/>
              <a:pPr/>
              <a:t>12/11/2012</a:t>
            </a:fld>
            <a:endParaRPr lang="nl-BE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2B6AD4-8B35-4A82-B13B-AC9E37CE90E7}" type="slidenum">
              <a:rPr lang="nl-BE" smtClean="0"/>
              <a:pPr/>
              <a:t>‹nr.›</a:t>
            </a:fld>
            <a:endParaRPr lang="nl-BE"/>
          </a:p>
        </p:txBody>
      </p:sp>
      <p:grpSp>
        <p:nvGrpSpPr>
          <p:cNvPr id="2" name="Groe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rije v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rije v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control" Target="../activeX/activeX1.xml"/><Relationship Id="rId7" Type="http://schemas.openxmlformats.org/officeDocument/2006/relationships/image" Target="../media/image18.jpeg"/><Relationship Id="rId2" Type="http://schemas.openxmlformats.org/officeDocument/2006/relationships/tags" Target="../tags/tag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tags" Target="../tags/tag11.xml"/><Relationship Id="rId7" Type="http://schemas.openxmlformats.org/officeDocument/2006/relationships/image" Target="../media/image3.png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23.jpeg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6.png"/><Relationship Id="rId4" Type="http://schemas.openxmlformats.org/officeDocument/2006/relationships/tags" Target="../tags/tag12.xml"/><Relationship Id="rId9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educatie.ntr.nl/nationalegelukstest/" TargetMode="External"/><Relationship Id="rId3" Type="http://schemas.openxmlformats.org/officeDocument/2006/relationships/image" Target="../media/image16.jpeg"/><Relationship Id="rId7" Type="http://schemas.openxmlformats.org/officeDocument/2006/relationships/hyperlink" Target="http://worlddatabaseofhappiness.eur.nl/hap_nat/nat_fp.php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26.jpeg"/><Relationship Id="rId7" Type="http://schemas.openxmlformats.org/officeDocument/2006/relationships/image" Target="../media/image17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28.jpeg"/><Relationship Id="rId4" Type="http://schemas.openxmlformats.org/officeDocument/2006/relationships/image" Target="../media/image27.jpeg"/><Relationship Id="rId9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tags" Target="../tags/tag4.xml"/><Relationship Id="rId7" Type="http://schemas.openxmlformats.org/officeDocument/2006/relationships/slideLayout" Target="../slideLayouts/slideLayout6.xml"/><Relationship Id="rId12" Type="http://schemas.openxmlformats.org/officeDocument/2006/relationships/image" Target="../media/image6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image" Target="../media/image5.png"/><Relationship Id="rId5" Type="http://schemas.openxmlformats.org/officeDocument/2006/relationships/tags" Target="../tags/tag6.xml"/><Relationship Id="rId10" Type="http://schemas.openxmlformats.org/officeDocument/2006/relationships/image" Target="../media/image4.emf"/><Relationship Id="rId4" Type="http://schemas.openxmlformats.org/officeDocument/2006/relationships/tags" Target="../tags/tag5.xml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>Les 6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dirty="0" smtClean="0"/>
              <a:t>Definities Welzijn</a:t>
            </a:r>
            <a:endParaRPr lang="nl-B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6600"/>
                </a:solidFill>
              </a:rPr>
              <a:t>2010-2011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6600"/>
                </a:solidFill>
              </a:rPr>
              <a:t>Auteurs: J. </a:t>
            </a:r>
            <a:r>
              <a:rPr lang="nl-NL" dirty="0" err="1" smtClean="0">
                <a:solidFill>
                  <a:srgbClr val="FF6600"/>
                </a:solidFill>
              </a:rPr>
              <a:t>Knockaert</a:t>
            </a:r>
            <a:r>
              <a:rPr lang="nl-NL" dirty="0" smtClean="0">
                <a:solidFill>
                  <a:srgbClr val="FF6600"/>
                </a:solidFill>
              </a:rPr>
              <a:t> - D. </a:t>
            </a:r>
            <a:r>
              <a:rPr lang="nl-NL" dirty="0" err="1" smtClean="0">
                <a:solidFill>
                  <a:srgbClr val="FF6600"/>
                </a:solidFill>
              </a:rPr>
              <a:t>Kerger</a:t>
            </a:r>
            <a:r>
              <a:rPr lang="nl-NL" dirty="0" smtClean="0">
                <a:solidFill>
                  <a:srgbClr val="FF6600"/>
                </a:solidFill>
              </a:rPr>
              <a:t> – J. Cabooter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C40BD-6496-42B0-9C2E-863680C5ADC6}" type="slidenum">
              <a:rPr lang="en-GB"/>
              <a:pPr/>
              <a:t>10</a:t>
            </a:fld>
            <a:endParaRPr lang="en-GB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57158" y="285728"/>
            <a:ext cx="8382000" cy="1107996"/>
          </a:xfrm>
          <a:prstGeom prst="rect">
            <a:avLst/>
          </a:prstGeom>
        </p:spPr>
        <p:txBody>
          <a:bodyPr vert="horz" lIns="0" rIns="0" bIns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>I Sociaal Werk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/>
            </a:r>
            <a:b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</a:br>
            <a:r>
              <a:rPr lang="nl-BE" sz="2800" b="1" dirty="0" smtClean="0">
                <a:solidFill>
                  <a:schemeClr val="accent1"/>
                </a:solidFill>
                <a:latin typeface="Verdana" pitchFamily="34" charset="0"/>
                <a:ea typeface="+mj-ea"/>
                <a:cs typeface="+mj-cs"/>
              </a:rPr>
              <a:t>3. Voorwerp van sociaal werk</a:t>
            </a:r>
            <a:endParaRPr kumimoji="0" lang="nl-BE" sz="50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hthoek 8"/>
          <p:cNvSpPr/>
          <p:nvPr/>
        </p:nvSpPr>
        <p:spPr>
          <a:xfrm>
            <a:off x="285720" y="1500174"/>
            <a:ext cx="78581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fontAlgn="auto">
              <a:spcBef>
                <a:spcPct val="50000"/>
              </a:spcBef>
              <a:spcAft>
                <a:spcPts val="0"/>
              </a:spcAft>
              <a:buClr>
                <a:schemeClr val="accent2"/>
              </a:buClr>
              <a:buSzPct val="90000"/>
            </a:pPr>
            <a:r>
              <a:rPr lang="nl-BE" sz="2000" b="1" dirty="0" smtClean="0">
                <a:solidFill>
                  <a:schemeClr val="accent4"/>
                </a:solidFill>
                <a:latin typeface="Verdana" pitchFamily="34" charset="0"/>
              </a:rPr>
              <a:t>3.1. Welzijn in de literatuur</a:t>
            </a:r>
          </a:p>
        </p:txBody>
      </p:sp>
      <p:pic>
        <p:nvPicPr>
          <p:cNvPr id="10" name="Picture 4" descr="http://www.folia.nl/uploads/big/__ideaal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072065" y="0"/>
            <a:ext cx="951321" cy="7143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6" descr="http://www.bpvtoolkit.nl/bpv.output/bpv.images/puzzelstukjes.jpg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215074" y="0"/>
            <a:ext cx="785818" cy="6974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2" descr="http://projecthoop.files.wordpress.com/2009/06/geluk3.jpg?w=269&amp;h=300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143768" y="0"/>
            <a:ext cx="714379" cy="7967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4" descr="http://www.ccfun.be/bouw/images/bouw.jpg"/>
          <p:cNvPicPr>
            <a:picLocks noChangeAspect="1" noChangeArrowheads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072486" y="0"/>
            <a:ext cx="785794" cy="7857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custDataLst>
      <p:tags r:id="rId2"/>
    </p:custDataLst>
    <p:controls>
      <p:control spid="1026" name="ArticulateFlashObject" r:id="rId3" imgW="5997600" imgH="3740040"/>
    </p:controls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 2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Oefening video </a:t>
            </a:r>
            <a:endParaRPr lang="nl-BE"/>
          </a:p>
        </p:txBody>
      </p:sp>
      <p:pic>
        <p:nvPicPr>
          <p:cNvPr id="23" name="Afbeelding 22" descr="engbg.png"/>
          <p:cNvPicPr>
            <a:picLocks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5588000"/>
            <a:ext cx="9144000" cy="1270000"/>
          </a:xfrm>
          <a:prstGeom prst="rect">
            <a:avLst/>
          </a:prstGeom>
        </p:spPr>
      </p:pic>
      <p:pic>
        <p:nvPicPr>
          <p:cNvPr id="25" name="Afbeelding 24" descr="~t121315.emf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63500" y="5768975"/>
            <a:ext cx="5740400" cy="1230733"/>
          </a:xfrm>
          <a:prstGeom prst="rect">
            <a:avLst/>
          </a:prstGeom>
        </p:spPr>
      </p:pic>
      <p:pic>
        <p:nvPicPr>
          <p:cNvPr id="26" name="Afbeelding 25" descr="enga.png"/>
          <p:cNvPicPr>
            <a:picLocks/>
          </p:cNvPicPr>
          <p:nvPr>
            <p:custDataLst>
              <p:tags r:id="rId3"/>
            </p:custDataLst>
          </p:nvPr>
        </p:nvPicPr>
        <p:blipFill>
          <a:blip r:embed="rId9" cstate="print"/>
          <a:stretch>
            <a:fillRect/>
          </a:stretch>
        </p:blipFill>
        <p:spPr>
          <a:xfrm>
            <a:off x="4959350" y="5986462"/>
            <a:ext cx="1473200" cy="431800"/>
          </a:xfrm>
          <a:prstGeom prst="rect">
            <a:avLst/>
          </a:prstGeom>
        </p:spPr>
      </p:pic>
      <p:pic>
        <p:nvPicPr>
          <p:cNvPr id="27" name="Afbeelding 26" descr="qmb.png"/>
          <p:cNvPicPr>
            <a:picLocks/>
          </p:cNvPicPr>
          <p:nvPr>
            <p:custDataLst>
              <p:tags r:id="rId4"/>
            </p:custDataLst>
          </p:nvPr>
        </p:nvPicPr>
        <p:blipFill>
          <a:blip r:embed="rId10" cstate="print"/>
          <a:stretch>
            <a:fillRect/>
          </a:stretch>
        </p:blipFill>
        <p:spPr>
          <a:xfrm>
            <a:off x="7135812" y="5986462"/>
            <a:ext cx="1731962" cy="431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6600"/>
                </a:solidFill>
              </a:rPr>
              <a:t>2010-2011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6600"/>
                </a:solidFill>
              </a:rPr>
              <a:t>Auteurs: J. </a:t>
            </a:r>
            <a:r>
              <a:rPr lang="nl-NL" dirty="0" err="1" smtClean="0">
                <a:solidFill>
                  <a:srgbClr val="FF6600"/>
                </a:solidFill>
              </a:rPr>
              <a:t>Knockaert</a:t>
            </a:r>
            <a:r>
              <a:rPr lang="nl-NL" dirty="0" smtClean="0">
                <a:solidFill>
                  <a:srgbClr val="FF6600"/>
                </a:solidFill>
              </a:rPr>
              <a:t> - D. </a:t>
            </a:r>
            <a:r>
              <a:rPr lang="nl-NL" dirty="0" err="1" smtClean="0">
                <a:solidFill>
                  <a:srgbClr val="FF6600"/>
                </a:solidFill>
              </a:rPr>
              <a:t>Kerger</a:t>
            </a:r>
            <a:r>
              <a:rPr lang="nl-NL" dirty="0" smtClean="0">
                <a:solidFill>
                  <a:srgbClr val="FF6600"/>
                </a:solidFill>
              </a:rPr>
              <a:t> – J. Cabooter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C40BD-6496-42B0-9C2E-863680C5ADC6}" type="slidenum">
              <a:rPr lang="en-GB"/>
              <a:pPr/>
              <a:t>12</a:t>
            </a:fld>
            <a:endParaRPr lang="en-GB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57158" y="285728"/>
            <a:ext cx="8382000" cy="1107996"/>
          </a:xfrm>
          <a:prstGeom prst="rect">
            <a:avLst/>
          </a:prstGeom>
        </p:spPr>
        <p:txBody>
          <a:bodyPr vert="horz" lIns="0" rIns="0" bIns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>I Sociaal Werk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/>
            </a:r>
            <a:b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</a:br>
            <a:r>
              <a:rPr lang="nl-BE" sz="2800" b="1" dirty="0" smtClean="0">
                <a:solidFill>
                  <a:schemeClr val="accent1"/>
                </a:solidFill>
                <a:latin typeface="Verdana" pitchFamily="34" charset="0"/>
                <a:ea typeface="+mj-ea"/>
                <a:cs typeface="+mj-cs"/>
              </a:rPr>
              <a:t>3. Voorwerp van sociaal werk</a:t>
            </a:r>
            <a:endParaRPr kumimoji="0" lang="nl-BE" sz="50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hthoek 8"/>
          <p:cNvSpPr/>
          <p:nvPr/>
        </p:nvSpPr>
        <p:spPr>
          <a:xfrm>
            <a:off x="285720" y="1500174"/>
            <a:ext cx="78581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fontAlgn="auto">
              <a:spcBef>
                <a:spcPct val="50000"/>
              </a:spcBef>
              <a:spcAft>
                <a:spcPts val="0"/>
              </a:spcAft>
              <a:buClr>
                <a:schemeClr val="accent2"/>
              </a:buClr>
              <a:buSzPct val="90000"/>
            </a:pPr>
            <a:r>
              <a:rPr lang="nl-BE" sz="2000" b="1" dirty="0" smtClean="0">
                <a:solidFill>
                  <a:schemeClr val="accent4"/>
                </a:solidFill>
                <a:latin typeface="Verdana" pitchFamily="34" charset="0"/>
              </a:rPr>
              <a:t>3.1. Welzijn in de literatuur</a:t>
            </a:r>
          </a:p>
        </p:txBody>
      </p:sp>
      <p:pic>
        <p:nvPicPr>
          <p:cNvPr id="10" name="Picture 4" descr="http://www.folia.nl/uploads/big/__ideaal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072065" y="0"/>
            <a:ext cx="951321" cy="7143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6" descr="http://www.bpvtoolkit.nl/bpv.output/bpv.images/puzzelstukjes.jp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215074" y="0"/>
            <a:ext cx="785818" cy="6974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2" descr="http://projecthoop.files.wordpress.com/2009/06/geluk3.jpg?w=269&amp;h=300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143768" y="0"/>
            <a:ext cx="714379" cy="7967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4" descr="http://www.ccfun.be/bouw/images/bouw.jpg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072486" y="0"/>
            <a:ext cx="785794" cy="7857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Rechthoek 13"/>
          <p:cNvSpPr/>
          <p:nvPr/>
        </p:nvSpPr>
        <p:spPr>
          <a:xfrm>
            <a:off x="857224" y="2285992"/>
            <a:ext cx="757990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dirty="0" smtClean="0"/>
              <a:t>Wil je meer weten over Bruto nationaal Geluk? </a:t>
            </a:r>
          </a:p>
          <a:p>
            <a:r>
              <a:rPr lang="nl-BE" dirty="0" smtClean="0"/>
              <a:t>Op de website van Prof. Ruud </a:t>
            </a:r>
            <a:r>
              <a:rPr lang="nl-BE" dirty="0" err="1" smtClean="0"/>
              <a:t>Veenhoven</a:t>
            </a:r>
            <a:r>
              <a:rPr lang="nl-BE" dirty="0" smtClean="0"/>
              <a:t> vind je op basis van welke kenmerken de professor het geluk meet in de verschillende landen en ze zo vergelijkt.</a:t>
            </a:r>
          </a:p>
          <a:p>
            <a:r>
              <a:rPr lang="nl-BE" dirty="0" smtClean="0">
                <a:hlinkClick r:id="rId7"/>
              </a:rPr>
              <a:t>http://worlddatabaseofhappiness.eur.nl/hap_nat/nat_fp.php</a:t>
            </a:r>
            <a:endParaRPr lang="nl-BE" dirty="0" smtClean="0"/>
          </a:p>
          <a:p>
            <a:endParaRPr lang="nl-BE" dirty="0" smtClean="0"/>
          </a:p>
          <a:p>
            <a:endParaRPr lang="nl-BE" dirty="0" smtClean="0"/>
          </a:p>
          <a:p>
            <a:r>
              <a:rPr lang="nl-BE" dirty="0" smtClean="0"/>
              <a:t>Wil je weten hoeveel jij weet over geluk? Dan kun je de nationale gelukstest doen. Je krijgt nadien feedback over jouw antwoorden.</a:t>
            </a:r>
          </a:p>
          <a:p>
            <a:endParaRPr lang="nl-BE" dirty="0" smtClean="0"/>
          </a:p>
          <a:p>
            <a:r>
              <a:rPr lang="nl-BE" dirty="0" smtClean="0">
                <a:hlinkClick r:id="rId8"/>
              </a:rPr>
              <a:t>http://educatie.ntr.nl/nationalegelukstest/</a:t>
            </a:r>
            <a:endParaRPr lang="nl-BE" dirty="0" smtClean="0"/>
          </a:p>
          <a:p>
            <a:endParaRPr lang="nl-BE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3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957390"/>
            <a:ext cx="8458200" cy="332899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</a:pPr>
            <a:r>
              <a:rPr lang="nl-BE" sz="1800" b="1" dirty="0" smtClean="0">
                <a:solidFill>
                  <a:srgbClr val="FF0000"/>
                </a:solidFill>
                <a:latin typeface="Verdana" pitchFamily="34" charset="0"/>
              </a:rPr>
              <a:t>3.1.5. Synthese</a:t>
            </a:r>
          </a:p>
          <a:p>
            <a:pPr>
              <a:buFont typeface="Wingdings" pitchFamily="2" charset="2"/>
              <a:buNone/>
            </a:pPr>
            <a:endParaRPr lang="nl-BE" sz="1800" b="1" dirty="0">
              <a:solidFill>
                <a:srgbClr val="FF0000"/>
              </a:solidFill>
              <a:latin typeface="Verdana" pitchFamily="34" charset="0"/>
            </a:endParaRPr>
          </a:p>
          <a:p>
            <a:r>
              <a:rPr lang="nl-BE" sz="2400" b="1" i="1" dirty="0">
                <a:solidFill>
                  <a:srgbClr val="0070C0"/>
                </a:solidFill>
                <a:latin typeface="Verdana" pitchFamily="34" charset="0"/>
              </a:rPr>
              <a:t>subjectieve</a:t>
            </a:r>
            <a:r>
              <a:rPr lang="nl-BE" sz="2400" dirty="0">
                <a:solidFill>
                  <a:srgbClr val="0070C0"/>
                </a:solidFill>
                <a:latin typeface="Verdana" pitchFamily="34" charset="0"/>
              </a:rPr>
              <a:t> versus </a:t>
            </a:r>
            <a:r>
              <a:rPr lang="nl-BE" sz="2400" b="1" i="1" dirty="0">
                <a:solidFill>
                  <a:srgbClr val="0070C0"/>
                </a:solidFill>
                <a:latin typeface="Verdana" pitchFamily="34" charset="0"/>
              </a:rPr>
              <a:t>objectieve</a:t>
            </a:r>
            <a:r>
              <a:rPr lang="nl-BE" sz="2400" dirty="0">
                <a:solidFill>
                  <a:srgbClr val="0070C0"/>
                </a:solidFill>
                <a:latin typeface="Verdana" pitchFamily="34" charset="0"/>
              </a:rPr>
              <a:t> </a:t>
            </a:r>
            <a:r>
              <a:rPr lang="nl-BE" sz="2400" dirty="0">
                <a:latin typeface="Verdana" pitchFamily="34" charset="0"/>
              </a:rPr>
              <a:t>component </a:t>
            </a:r>
          </a:p>
          <a:p>
            <a:r>
              <a:rPr lang="nl-BE" sz="2400" b="1" i="1" dirty="0">
                <a:solidFill>
                  <a:srgbClr val="0070C0"/>
                </a:solidFill>
                <a:latin typeface="Verdana" pitchFamily="34" charset="0"/>
              </a:rPr>
              <a:t>autonoom</a:t>
            </a:r>
            <a:r>
              <a:rPr lang="nl-BE" sz="2400" dirty="0">
                <a:solidFill>
                  <a:srgbClr val="0070C0"/>
                </a:solidFill>
                <a:latin typeface="Verdana" pitchFamily="34" charset="0"/>
              </a:rPr>
              <a:t> versus </a:t>
            </a:r>
            <a:r>
              <a:rPr lang="nl-BE" sz="2400" b="1" i="1" dirty="0">
                <a:solidFill>
                  <a:srgbClr val="0070C0"/>
                </a:solidFill>
                <a:latin typeface="Verdana" pitchFamily="34" charset="0"/>
              </a:rPr>
              <a:t>heteronoom</a:t>
            </a:r>
            <a:r>
              <a:rPr lang="nl-BE" sz="2400" dirty="0">
                <a:solidFill>
                  <a:srgbClr val="0070C0"/>
                </a:solidFill>
                <a:latin typeface="Verdana" pitchFamily="34" charset="0"/>
              </a:rPr>
              <a:t> </a:t>
            </a:r>
            <a:r>
              <a:rPr lang="nl-BE" sz="2400" dirty="0">
                <a:latin typeface="Verdana" pitchFamily="34" charset="0"/>
              </a:rPr>
              <a:t>bepaald</a:t>
            </a:r>
          </a:p>
          <a:p>
            <a:r>
              <a:rPr lang="nl-BE" sz="2400" dirty="0">
                <a:latin typeface="Verdana" pitchFamily="34" charset="0"/>
              </a:rPr>
              <a:t>niet statisch, wel </a:t>
            </a:r>
            <a:r>
              <a:rPr lang="nl-BE" sz="2400" b="1" i="1" dirty="0">
                <a:solidFill>
                  <a:srgbClr val="0070C0"/>
                </a:solidFill>
                <a:latin typeface="Verdana" pitchFamily="34" charset="0"/>
              </a:rPr>
              <a:t>dynamisch</a:t>
            </a:r>
            <a:r>
              <a:rPr lang="nl-BE" sz="2400" dirty="0">
                <a:latin typeface="Verdana" pitchFamily="34" charset="0"/>
              </a:rPr>
              <a:t> (historiek, leefsituatie en context)</a:t>
            </a:r>
          </a:p>
          <a:p>
            <a:r>
              <a:rPr lang="nl-BE" sz="2400" dirty="0">
                <a:latin typeface="Verdana" pitchFamily="34" charset="0"/>
              </a:rPr>
              <a:t>geen maximum, noch minimum: wel een </a:t>
            </a:r>
            <a:r>
              <a:rPr lang="nl-BE" sz="2400" b="1" i="1" dirty="0">
                <a:solidFill>
                  <a:srgbClr val="0070C0"/>
                </a:solidFill>
                <a:latin typeface="Verdana" pitchFamily="34" charset="0"/>
              </a:rPr>
              <a:t>optimum</a:t>
            </a:r>
          </a:p>
          <a:p>
            <a:r>
              <a:rPr lang="nl-BE" sz="2400" dirty="0">
                <a:latin typeface="Verdana" pitchFamily="34" charset="0"/>
              </a:rPr>
              <a:t>geen resultaat wel</a:t>
            </a:r>
            <a:r>
              <a:rPr lang="nl-BE" sz="2400" dirty="0" smtClean="0">
                <a:latin typeface="Verdana" pitchFamily="34" charset="0"/>
              </a:rPr>
              <a:t> </a:t>
            </a:r>
            <a:r>
              <a:rPr lang="nl-BE" sz="2400" b="1" i="1" dirty="0" smtClean="0">
                <a:solidFill>
                  <a:srgbClr val="3688C0"/>
                </a:solidFill>
                <a:latin typeface="Verdana" pitchFamily="34" charset="0"/>
              </a:rPr>
              <a:t>proces van bevorderen van welzijn</a:t>
            </a:r>
            <a:endParaRPr lang="nl-BE" sz="2000" b="1" i="1" dirty="0">
              <a:solidFill>
                <a:srgbClr val="3688C0"/>
              </a:solidFill>
              <a:latin typeface="Verdana" pitchFamily="34" charset="0"/>
            </a:endParaRP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6600"/>
                </a:solidFill>
              </a:rPr>
              <a:t>2010-2011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6600"/>
                </a:solidFill>
              </a:rPr>
              <a:t>Auteurs: J. </a:t>
            </a:r>
            <a:r>
              <a:rPr lang="nl-NL" dirty="0" err="1" smtClean="0">
                <a:solidFill>
                  <a:srgbClr val="FF6600"/>
                </a:solidFill>
              </a:rPr>
              <a:t>Knockaert</a:t>
            </a:r>
            <a:r>
              <a:rPr lang="nl-NL" dirty="0" smtClean="0">
                <a:solidFill>
                  <a:srgbClr val="FF6600"/>
                </a:solidFill>
              </a:rPr>
              <a:t> - D. </a:t>
            </a:r>
            <a:r>
              <a:rPr lang="nl-NL" dirty="0" err="1" smtClean="0">
                <a:solidFill>
                  <a:srgbClr val="FF6600"/>
                </a:solidFill>
              </a:rPr>
              <a:t>Kerger</a:t>
            </a:r>
            <a:r>
              <a:rPr lang="nl-NL" dirty="0" smtClean="0">
                <a:solidFill>
                  <a:srgbClr val="FF6600"/>
                </a:solidFill>
              </a:rPr>
              <a:t> – J. Cabooter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C40BD-6496-42B0-9C2E-863680C5ADC6}" type="slidenum">
              <a:rPr lang="en-GB"/>
              <a:pPr/>
              <a:t>13</a:t>
            </a:fld>
            <a:endParaRPr lang="en-GB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57158" y="285728"/>
            <a:ext cx="8382000" cy="1107996"/>
          </a:xfrm>
          <a:prstGeom prst="rect">
            <a:avLst/>
          </a:prstGeom>
        </p:spPr>
        <p:txBody>
          <a:bodyPr vert="horz" lIns="0" rIns="0" bIns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>I Sociaal Werk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/>
            </a:r>
            <a:b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</a:br>
            <a:r>
              <a:rPr lang="nl-BE" sz="2800" b="1" dirty="0" smtClean="0">
                <a:solidFill>
                  <a:schemeClr val="accent1"/>
                </a:solidFill>
                <a:latin typeface="Verdana" pitchFamily="34" charset="0"/>
                <a:ea typeface="+mj-ea"/>
                <a:cs typeface="+mj-cs"/>
              </a:rPr>
              <a:t>3. Voorwerp van sociaal werk</a:t>
            </a:r>
            <a:endParaRPr kumimoji="0" lang="nl-BE" sz="50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hthoek 8"/>
          <p:cNvSpPr/>
          <p:nvPr/>
        </p:nvSpPr>
        <p:spPr>
          <a:xfrm>
            <a:off x="285720" y="1500174"/>
            <a:ext cx="78581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fontAlgn="auto">
              <a:spcBef>
                <a:spcPct val="50000"/>
              </a:spcBef>
              <a:spcAft>
                <a:spcPts val="0"/>
              </a:spcAft>
              <a:buClr>
                <a:schemeClr val="accent2"/>
              </a:buClr>
              <a:buSzPct val="90000"/>
            </a:pPr>
            <a:r>
              <a:rPr lang="nl-BE" sz="2000" b="1" dirty="0" smtClean="0">
                <a:solidFill>
                  <a:schemeClr val="accent4"/>
                </a:solidFill>
                <a:latin typeface="Verdana" pitchFamily="34" charset="0"/>
              </a:rPr>
              <a:t>3.1. Welzijn in de literatuur</a:t>
            </a:r>
          </a:p>
        </p:txBody>
      </p:sp>
      <p:pic>
        <p:nvPicPr>
          <p:cNvPr id="10" name="Picture 4" descr="http://www.folia.nl/uploads/big/__idea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5088829"/>
            <a:ext cx="1214446" cy="9119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6" descr="http://www.bpvtoolkit.nl/bpv.output/bpv.images/puzzelstukj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488" y="4922857"/>
            <a:ext cx="1214446" cy="1077911"/>
          </a:xfrm>
          <a:prstGeom prst="rect">
            <a:avLst/>
          </a:prstGeom>
          <a:noFill/>
        </p:spPr>
      </p:pic>
      <p:pic>
        <p:nvPicPr>
          <p:cNvPr id="12" name="Picture 2" descr="http://projecthoop.files.wordpress.com/2009/06/geluk3.jpg?w=269&amp;h=30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3504" y="4926543"/>
            <a:ext cx="963221" cy="10742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4" descr="http://www.ccfun.be/bouw/images/bouw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00892" y="4857760"/>
            <a:ext cx="1071570" cy="1071570"/>
          </a:xfrm>
          <a:prstGeom prst="rect">
            <a:avLst/>
          </a:prstGeom>
          <a:noFill/>
        </p:spPr>
      </p:pic>
      <p:pic>
        <p:nvPicPr>
          <p:cNvPr id="14" name="Picture 4" descr="http://www.folia.nl/uploads/big/__ideaal.jpg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072065" y="0"/>
            <a:ext cx="951321" cy="7143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Picture 6" descr="http://www.bpvtoolkit.nl/bpv.output/bpv.images/puzzelstukjes.jpg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215074" y="0"/>
            <a:ext cx="785818" cy="6974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Picture 2" descr="http://projecthoop.files.wordpress.com/2009/06/geluk3.jpg?w=269&amp;h=300"/>
          <p:cNvPicPr>
            <a:picLocks noChangeAspect="1" noChangeArrowheads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143768" y="0"/>
            <a:ext cx="714379" cy="7967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4" descr="http://www.ccfun.be/bouw/images/bouw.jpg"/>
          <p:cNvPicPr>
            <a:picLocks noChangeAspect="1" noChangeArrowheads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072486" y="0"/>
            <a:ext cx="785794" cy="7857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8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el 78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Herhalingsoefening</a:t>
            </a:r>
            <a:endParaRPr lang="nl-BE"/>
          </a:p>
        </p:txBody>
      </p:sp>
      <p:pic>
        <p:nvPicPr>
          <p:cNvPr id="80" name="Afbeelding 79" descr="engbg.png"/>
          <p:cNvPicPr>
            <a:picLocks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0" y="5588000"/>
            <a:ext cx="9144000" cy="1270000"/>
          </a:xfrm>
          <a:prstGeom prst="rect">
            <a:avLst/>
          </a:prstGeom>
        </p:spPr>
      </p:pic>
      <p:pic>
        <p:nvPicPr>
          <p:cNvPr id="82" name="Afbeelding 81" descr="~t120512.emf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10" cstate="print"/>
          <a:stretch>
            <a:fillRect/>
          </a:stretch>
        </p:blipFill>
        <p:spPr>
          <a:xfrm>
            <a:off x="63500" y="5768975"/>
            <a:ext cx="5740400" cy="1230733"/>
          </a:xfrm>
          <a:prstGeom prst="rect">
            <a:avLst/>
          </a:prstGeom>
        </p:spPr>
      </p:pic>
      <p:pic>
        <p:nvPicPr>
          <p:cNvPr id="83" name="Afbeelding 82" descr="enga.png"/>
          <p:cNvPicPr>
            <a:picLocks/>
          </p:cNvPicPr>
          <p:nvPr>
            <p:custDataLst>
              <p:tags r:id="rId3"/>
            </p:custDataLst>
          </p:nvPr>
        </p:nvPicPr>
        <p:blipFill>
          <a:blip r:embed="rId11" cstate="print"/>
          <a:stretch>
            <a:fillRect/>
          </a:stretch>
        </p:blipFill>
        <p:spPr>
          <a:xfrm>
            <a:off x="4959350" y="5986462"/>
            <a:ext cx="1473200" cy="431800"/>
          </a:xfrm>
          <a:prstGeom prst="rect">
            <a:avLst/>
          </a:prstGeom>
        </p:spPr>
      </p:pic>
      <p:pic>
        <p:nvPicPr>
          <p:cNvPr id="84" name="Afbeelding 83" descr="qmb.png"/>
          <p:cNvPicPr>
            <a:picLocks/>
          </p:cNvPicPr>
          <p:nvPr>
            <p:custDataLst>
              <p:tags r:id="rId4"/>
            </p:custDataLst>
          </p:nvPr>
        </p:nvPicPr>
        <p:blipFill>
          <a:blip r:embed="rId12" cstate="print"/>
          <a:stretch>
            <a:fillRect/>
          </a:stretch>
        </p:blipFill>
        <p:spPr>
          <a:xfrm>
            <a:off x="7135812" y="5986462"/>
            <a:ext cx="1731962" cy="431800"/>
          </a:xfrm>
          <a:prstGeom prst="rect">
            <a:avLst/>
          </a:prstGeom>
        </p:spPr>
      </p:pic>
      <p:pic>
        <p:nvPicPr>
          <p:cNvPr id="85" name="Afbeelding 84" descr="enga.png"/>
          <p:cNvPicPr>
            <a:picLocks/>
          </p:cNvPicPr>
          <p:nvPr>
            <p:custDataLst>
              <p:tags r:id="rId5"/>
            </p:custDataLst>
          </p:nvPr>
        </p:nvPicPr>
        <p:blipFill>
          <a:blip r:embed="rId11" cstate="print"/>
          <a:stretch>
            <a:fillRect/>
          </a:stretch>
        </p:blipFill>
        <p:spPr>
          <a:xfrm>
            <a:off x="4959350" y="5986462"/>
            <a:ext cx="1473200" cy="431800"/>
          </a:xfrm>
          <a:prstGeom prst="rect">
            <a:avLst/>
          </a:prstGeom>
        </p:spPr>
      </p:pic>
      <p:pic>
        <p:nvPicPr>
          <p:cNvPr id="86" name="Afbeelding 85" descr="qmb.png"/>
          <p:cNvPicPr>
            <a:picLocks/>
          </p:cNvPicPr>
          <p:nvPr>
            <p:custDataLst>
              <p:tags r:id="rId6"/>
            </p:custDataLst>
          </p:nvPr>
        </p:nvPicPr>
        <p:blipFill>
          <a:blip r:embed="rId12" cstate="print"/>
          <a:stretch>
            <a:fillRect/>
          </a:stretch>
        </p:blipFill>
        <p:spPr>
          <a:xfrm>
            <a:off x="7135812" y="5986462"/>
            <a:ext cx="1731962" cy="431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6600"/>
                </a:solidFill>
              </a:rPr>
              <a:t>2010-2011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6600"/>
                </a:solidFill>
              </a:rPr>
              <a:t>Auteurs: J. </a:t>
            </a:r>
            <a:r>
              <a:rPr lang="nl-NL" dirty="0" err="1" smtClean="0">
                <a:solidFill>
                  <a:srgbClr val="FF6600"/>
                </a:solidFill>
              </a:rPr>
              <a:t>Knockaert</a:t>
            </a:r>
            <a:r>
              <a:rPr lang="nl-NL" dirty="0" smtClean="0">
                <a:solidFill>
                  <a:srgbClr val="FF6600"/>
                </a:solidFill>
              </a:rPr>
              <a:t> - D. </a:t>
            </a:r>
            <a:r>
              <a:rPr lang="nl-NL" dirty="0" err="1" smtClean="0">
                <a:solidFill>
                  <a:srgbClr val="FF6600"/>
                </a:solidFill>
              </a:rPr>
              <a:t>Kerger</a:t>
            </a:r>
            <a:r>
              <a:rPr lang="nl-NL" dirty="0" smtClean="0">
                <a:solidFill>
                  <a:srgbClr val="FF6600"/>
                </a:solidFill>
              </a:rPr>
              <a:t> - J. Cabooter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F367-6CCE-4DEE-9ABC-82D733B073D1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57158" y="285728"/>
            <a:ext cx="8382000" cy="1615827"/>
          </a:xfrm>
          <a:prstGeom prst="rect">
            <a:avLst/>
          </a:prstGeom>
        </p:spPr>
        <p:txBody>
          <a:bodyPr vert="horz" lIns="0" rIns="0" bIns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>I Sociaal Werk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/>
            </a:r>
            <a:b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</a:br>
            <a:r>
              <a:rPr kumimoji="0" lang="nl-B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1 Definitie van SW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> </a:t>
            </a:r>
            <a:endParaRPr kumimoji="0" lang="nl-BE" sz="50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457200" y="5867400"/>
            <a:ext cx="7696200" cy="21544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BE" sz="800" dirty="0">
                <a:latin typeface="Verdana" pitchFamily="34" charset="0"/>
              </a:rPr>
              <a:t>International </a:t>
            </a:r>
            <a:r>
              <a:rPr lang="nl-BE" sz="800" dirty="0" err="1">
                <a:latin typeface="Verdana" pitchFamily="34" charset="0"/>
              </a:rPr>
              <a:t>Federation</a:t>
            </a:r>
            <a:r>
              <a:rPr lang="nl-BE" sz="800" dirty="0">
                <a:latin typeface="Verdana" pitchFamily="34" charset="0"/>
              </a:rPr>
              <a:t> of </a:t>
            </a:r>
            <a:r>
              <a:rPr lang="nl-BE" sz="800" dirty="0" err="1">
                <a:latin typeface="Verdana" pitchFamily="34" charset="0"/>
              </a:rPr>
              <a:t>Social</a:t>
            </a:r>
            <a:r>
              <a:rPr lang="nl-BE" sz="800" dirty="0">
                <a:latin typeface="Verdana" pitchFamily="34" charset="0"/>
              </a:rPr>
              <a:t> </a:t>
            </a:r>
            <a:r>
              <a:rPr lang="nl-BE" sz="800" dirty="0" err="1">
                <a:latin typeface="Verdana" pitchFamily="34" charset="0"/>
              </a:rPr>
              <a:t>Workers</a:t>
            </a:r>
            <a:r>
              <a:rPr lang="nl-BE" sz="800" dirty="0">
                <a:latin typeface="Verdana" pitchFamily="34" charset="0"/>
              </a:rPr>
              <a:t> (IFSW) </a:t>
            </a:r>
            <a:r>
              <a:rPr lang="nl-BE" sz="800" dirty="0" err="1">
                <a:latin typeface="Verdana" pitchFamily="34" charset="0"/>
              </a:rPr>
              <a:t>Definition</a:t>
            </a:r>
            <a:r>
              <a:rPr lang="nl-BE" sz="800" dirty="0">
                <a:latin typeface="Verdana" pitchFamily="34" charset="0"/>
              </a:rPr>
              <a:t> of </a:t>
            </a:r>
            <a:r>
              <a:rPr lang="nl-BE" sz="800" dirty="0" err="1">
                <a:latin typeface="Verdana" pitchFamily="34" charset="0"/>
              </a:rPr>
              <a:t>Social</a:t>
            </a:r>
            <a:r>
              <a:rPr lang="nl-BE" sz="800" dirty="0">
                <a:latin typeface="Verdana" pitchFamily="34" charset="0"/>
              </a:rPr>
              <a:t> </a:t>
            </a:r>
            <a:r>
              <a:rPr lang="nl-BE" sz="800" dirty="0" err="1" smtClean="0">
                <a:latin typeface="Verdana" pitchFamily="34" charset="0"/>
              </a:rPr>
              <a:t>Work</a:t>
            </a:r>
            <a:r>
              <a:rPr lang="nl-BE" sz="800" dirty="0" smtClean="0">
                <a:latin typeface="Verdana" pitchFamily="34" charset="0"/>
              </a:rPr>
              <a:t>, </a:t>
            </a:r>
            <a:r>
              <a:rPr lang="en-US" sz="800" dirty="0" smtClean="0"/>
              <a:t>Adopted by the IFSW General Meeting in Montréal, Canada, July 2000</a:t>
            </a:r>
            <a:r>
              <a:rPr lang="nl-BE" sz="800" dirty="0" smtClean="0">
                <a:latin typeface="Verdana" pitchFamily="34" charset="0"/>
              </a:rPr>
              <a:t> </a:t>
            </a:r>
            <a:endParaRPr lang="nl-BE" sz="800" dirty="0">
              <a:latin typeface="Verdana" pitchFamily="34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2348880"/>
            <a:ext cx="2449656" cy="2459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ep 12"/>
          <p:cNvGrpSpPr/>
          <p:nvPr/>
        </p:nvGrpSpPr>
        <p:grpSpPr>
          <a:xfrm>
            <a:off x="4427984" y="3789040"/>
            <a:ext cx="1944216" cy="1152128"/>
            <a:chOff x="395536" y="1556792"/>
            <a:chExt cx="7992888" cy="4279320"/>
          </a:xfrm>
        </p:grpSpPr>
        <p:grpSp>
          <p:nvGrpSpPr>
            <p:cNvPr id="3" name="Groep 47"/>
            <p:cNvGrpSpPr/>
            <p:nvPr/>
          </p:nvGrpSpPr>
          <p:grpSpPr>
            <a:xfrm>
              <a:off x="2921986" y="1556792"/>
              <a:ext cx="3008354" cy="4279320"/>
              <a:chOff x="2921986" y="1556792"/>
              <a:chExt cx="3008354" cy="4279320"/>
            </a:xfrm>
          </p:grpSpPr>
          <p:sp>
            <p:nvSpPr>
              <p:cNvPr id="76" name="Ovaal 75"/>
              <p:cNvSpPr/>
              <p:nvPr/>
            </p:nvSpPr>
            <p:spPr>
              <a:xfrm>
                <a:off x="3419871" y="1700804"/>
                <a:ext cx="1296142" cy="1584178"/>
              </a:xfrm>
              <a:prstGeom prst="ellipse">
                <a:avLst/>
              </a:prstGeom>
              <a:solidFill>
                <a:schemeClr val="bg1"/>
              </a:solidFill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77" name="Rechte verbindingslijn 76"/>
              <p:cNvCxnSpPr/>
              <p:nvPr/>
            </p:nvCxnSpPr>
            <p:spPr>
              <a:xfrm rot="5400000">
                <a:off x="3203847" y="4149080"/>
                <a:ext cx="1728192" cy="0"/>
              </a:xfrm>
              <a:prstGeom prst="line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Rechte verbindingslijn 77"/>
              <p:cNvCxnSpPr/>
              <p:nvPr/>
            </p:nvCxnSpPr>
            <p:spPr>
              <a:xfrm rot="10800000">
                <a:off x="3203849" y="3501008"/>
                <a:ext cx="864096" cy="648072"/>
              </a:xfrm>
              <a:prstGeom prst="line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9" name="Boog 78"/>
              <p:cNvSpPr/>
              <p:nvPr/>
            </p:nvSpPr>
            <p:spPr>
              <a:xfrm>
                <a:off x="3851920" y="1556792"/>
                <a:ext cx="360040" cy="360040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80" name="Boog 79"/>
              <p:cNvSpPr/>
              <p:nvPr/>
            </p:nvSpPr>
            <p:spPr>
              <a:xfrm rot="7742805">
                <a:off x="3692838" y="2777388"/>
                <a:ext cx="1872208" cy="1224136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81" name="Boog 80"/>
              <p:cNvSpPr/>
              <p:nvPr/>
            </p:nvSpPr>
            <p:spPr>
              <a:xfrm rot="11322063">
                <a:off x="4058132" y="4499672"/>
                <a:ext cx="1872208" cy="1224136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82" name="Boog 81"/>
              <p:cNvSpPr/>
              <p:nvPr/>
            </p:nvSpPr>
            <p:spPr>
              <a:xfrm rot="6992982">
                <a:off x="2597950" y="4287940"/>
                <a:ext cx="1872208" cy="1224136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83" name="Boog 82"/>
              <p:cNvSpPr/>
              <p:nvPr/>
            </p:nvSpPr>
            <p:spPr>
              <a:xfrm rot="7922041">
                <a:off x="3880880" y="2555225"/>
                <a:ext cx="360040" cy="432048"/>
              </a:xfrm>
              <a:prstGeom prst="arc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84" name="Ovaal 83"/>
              <p:cNvSpPr/>
              <p:nvPr/>
            </p:nvSpPr>
            <p:spPr>
              <a:xfrm>
                <a:off x="4211960" y="2204864"/>
                <a:ext cx="216024" cy="144016"/>
              </a:xfrm>
              <a:prstGeom prst="ellipse">
                <a:avLst/>
              </a:prstGeom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85" name="Ovaal 84"/>
              <p:cNvSpPr/>
              <p:nvPr/>
            </p:nvSpPr>
            <p:spPr>
              <a:xfrm>
                <a:off x="3707904" y="2204864"/>
                <a:ext cx="216024" cy="144016"/>
              </a:xfrm>
              <a:prstGeom prst="ellipse">
                <a:avLst/>
              </a:prstGeom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grpSp>
          <p:nvGrpSpPr>
            <p:cNvPr id="7" name="Groep 48"/>
            <p:cNvGrpSpPr/>
            <p:nvPr/>
          </p:nvGrpSpPr>
          <p:grpSpPr>
            <a:xfrm>
              <a:off x="755576" y="2780928"/>
              <a:ext cx="417494" cy="903329"/>
              <a:chOff x="2921986" y="1556792"/>
              <a:chExt cx="3008354" cy="4279320"/>
            </a:xfrm>
          </p:grpSpPr>
          <p:sp>
            <p:nvSpPr>
              <p:cNvPr id="66" name="Ovaal 65"/>
              <p:cNvSpPr/>
              <p:nvPr/>
            </p:nvSpPr>
            <p:spPr>
              <a:xfrm>
                <a:off x="3419872" y="1700808"/>
                <a:ext cx="1296144" cy="1584176"/>
              </a:xfrm>
              <a:prstGeom prst="ellipse">
                <a:avLst/>
              </a:prstGeom>
              <a:solidFill>
                <a:schemeClr val="bg1"/>
              </a:solidFill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67" name="Rechte verbindingslijn 66"/>
              <p:cNvCxnSpPr/>
              <p:nvPr/>
            </p:nvCxnSpPr>
            <p:spPr>
              <a:xfrm rot="5400000">
                <a:off x="3203847" y="4149080"/>
                <a:ext cx="1728192" cy="0"/>
              </a:xfrm>
              <a:prstGeom prst="line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Rechte verbindingslijn 67"/>
              <p:cNvCxnSpPr/>
              <p:nvPr/>
            </p:nvCxnSpPr>
            <p:spPr>
              <a:xfrm rot="10800000">
                <a:off x="3203849" y="3501008"/>
                <a:ext cx="864096" cy="648072"/>
              </a:xfrm>
              <a:prstGeom prst="line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9" name="Boog 68"/>
              <p:cNvSpPr/>
              <p:nvPr/>
            </p:nvSpPr>
            <p:spPr>
              <a:xfrm>
                <a:off x="3851920" y="1556792"/>
                <a:ext cx="360040" cy="360040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70" name="Boog 69"/>
              <p:cNvSpPr/>
              <p:nvPr/>
            </p:nvSpPr>
            <p:spPr>
              <a:xfrm rot="7742805">
                <a:off x="3692838" y="2777388"/>
                <a:ext cx="1872208" cy="1224136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71" name="Boog 70"/>
              <p:cNvSpPr/>
              <p:nvPr/>
            </p:nvSpPr>
            <p:spPr>
              <a:xfrm rot="11322063">
                <a:off x="4058132" y="4499672"/>
                <a:ext cx="1872208" cy="1224136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72" name="Boog 71"/>
              <p:cNvSpPr/>
              <p:nvPr/>
            </p:nvSpPr>
            <p:spPr>
              <a:xfrm rot="6992982">
                <a:off x="2597950" y="4287940"/>
                <a:ext cx="1872208" cy="1224136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73" name="Boog 72"/>
              <p:cNvSpPr/>
              <p:nvPr/>
            </p:nvSpPr>
            <p:spPr>
              <a:xfrm rot="7922041">
                <a:off x="3880880" y="2555225"/>
                <a:ext cx="360040" cy="432048"/>
              </a:xfrm>
              <a:prstGeom prst="arc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74" name="Ovaal 73"/>
              <p:cNvSpPr/>
              <p:nvPr/>
            </p:nvSpPr>
            <p:spPr>
              <a:xfrm>
                <a:off x="4211960" y="2204864"/>
                <a:ext cx="216024" cy="144016"/>
              </a:xfrm>
              <a:prstGeom prst="ellipse">
                <a:avLst/>
              </a:prstGeom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75" name="Ovaal 74"/>
              <p:cNvSpPr/>
              <p:nvPr/>
            </p:nvSpPr>
            <p:spPr>
              <a:xfrm>
                <a:off x="3707904" y="2204864"/>
                <a:ext cx="216024" cy="144016"/>
              </a:xfrm>
              <a:prstGeom prst="ellipse">
                <a:avLst/>
              </a:prstGeom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grpSp>
          <p:nvGrpSpPr>
            <p:cNvPr id="8" name="Groep 59"/>
            <p:cNvGrpSpPr/>
            <p:nvPr/>
          </p:nvGrpSpPr>
          <p:grpSpPr>
            <a:xfrm>
              <a:off x="986154" y="2933328"/>
              <a:ext cx="417494" cy="903329"/>
              <a:chOff x="2921986" y="1556792"/>
              <a:chExt cx="3008354" cy="4279320"/>
            </a:xfrm>
          </p:grpSpPr>
          <p:sp>
            <p:nvSpPr>
              <p:cNvPr id="56" name="Ovaal 55"/>
              <p:cNvSpPr/>
              <p:nvPr/>
            </p:nvSpPr>
            <p:spPr>
              <a:xfrm>
                <a:off x="3419872" y="1700808"/>
                <a:ext cx="1296144" cy="1584176"/>
              </a:xfrm>
              <a:prstGeom prst="ellipse">
                <a:avLst/>
              </a:prstGeom>
              <a:solidFill>
                <a:schemeClr val="bg1"/>
              </a:solidFill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57" name="Rechte verbindingslijn 56"/>
              <p:cNvCxnSpPr/>
              <p:nvPr/>
            </p:nvCxnSpPr>
            <p:spPr>
              <a:xfrm rot="5400000">
                <a:off x="3203847" y="4149080"/>
                <a:ext cx="1728192" cy="0"/>
              </a:xfrm>
              <a:prstGeom prst="line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Rechte verbindingslijn 57"/>
              <p:cNvCxnSpPr/>
              <p:nvPr/>
            </p:nvCxnSpPr>
            <p:spPr>
              <a:xfrm rot="10800000">
                <a:off x="3203849" y="3501008"/>
                <a:ext cx="864096" cy="648072"/>
              </a:xfrm>
              <a:prstGeom prst="line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" name="Boog 58"/>
              <p:cNvSpPr/>
              <p:nvPr/>
            </p:nvSpPr>
            <p:spPr>
              <a:xfrm>
                <a:off x="3851920" y="1556792"/>
                <a:ext cx="360040" cy="360040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60" name="Boog 59"/>
              <p:cNvSpPr/>
              <p:nvPr/>
            </p:nvSpPr>
            <p:spPr>
              <a:xfrm rot="7742805">
                <a:off x="3692838" y="2777388"/>
                <a:ext cx="1872208" cy="1224136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61" name="Boog 60"/>
              <p:cNvSpPr/>
              <p:nvPr/>
            </p:nvSpPr>
            <p:spPr>
              <a:xfrm rot="11322063">
                <a:off x="4058132" y="4499672"/>
                <a:ext cx="1872208" cy="1224136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62" name="Boog 61"/>
              <p:cNvSpPr/>
              <p:nvPr/>
            </p:nvSpPr>
            <p:spPr>
              <a:xfrm rot="6992982">
                <a:off x="2597950" y="4287940"/>
                <a:ext cx="1872208" cy="1224136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63" name="Boog 62"/>
              <p:cNvSpPr/>
              <p:nvPr/>
            </p:nvSpPr>
            <p:spPr>
              <a:xfrm rot="7922041">
                <a:off x="3880880" y="2555225"/>
                <a:ext cx="360040" cy="432048"/>
              </a:xfrm>
              <a:prstGeom prst="arc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64" name="Ovaal 63"/>
              <p:cNvSpPr/>
              <p:nvPr/>
            </p:nvSpPr>
            <p:spPr>
              <a:xfrm>
                <a:off x="4211960" y="2204864"/>
                <a:ext cx="216024" cy="144016"/>
              </a:xfrm>
              <a:prstGeom prst="ellipse">
                <a:avLst/>
              </a:prstGeom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65" name="Ovaal 64"/>
              <p:cNvSpPr/>
              <p:nvPr/>
            </p:nvSpPr>
            <p:spPr>
              <a:xfrm>
                <a:off x="3707904" y="2204864"/>
                <a:ext cx="216024" cy="144016"/>
              </a:xfrm>
              <a:prstGeom prst="ellipse">
                <a:avLst/>
              </a:prstGeom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grpSp>
          <p:nvGrpSpPr>
            <p:cNvPr id="10" name="Groep 70"/>
            <p:cNvGrpSpPr/>
            <p:nvPr/>
          </p:nvGrpSpPr>
          <p:grpSpPr>
            <a:xfrm>
              <a:off x="395536" y="3173744"/>
              <a:ext cx="417494" cy="903329"/>
              <a:chOff x="2921986" y="1556792"/>
              <a:chExt cx="3008354" cy="4279320"/>
            </a:xfrm>
          </p:grpSpPr>
          <p:sp>
            <p:nvSpPr>
              <p:cNvPr id="46" name="Ovaal 45"/>
              <p:cNvSpPr/>
              <p:nvPr/>
            </p:nvSpPr>
            <p:spPr>
              <a:xfrm>
                <a:off x="3419872" y="1700808"/>
                <a:ext cx="1296144" cy="1584176"/>
              </a:xfrm>
              <a:prstGeom prst="ellipse">
                <a:avLst/>
              </a:prstGeom>
              <a:solidFill>
                <a:schemeClr val="bg1"/>
              </a:solidFill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47" name="Rechte verbindingslijn 46"/>
              <p:cNvCxnSpPr/>
              <p:nvPr/>
            </p:nvCxnSpPr>
            <p:spPr>
              <a:xfrm rot="5400000">
                <a:off x="3203847" y="4149080"/>
                <a:ext cx="1728192" cy="0"/>
              </a:xfrm>
              <a:prstGeom prst="line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Rechte verbindingslijn 47"/>
              <p:cNvCxnSpPr/>
              <p:nvPr/>
            </p:nvCxnSpPr>
            <p:spPr>
              <a:xfrm rot="10800000">
                <a:off x="3203849" y="3501008"/>
                <a:ext cx="864096" cy="648072"/>
              </a:xfrm>
              <a:prstGeom prst="line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Boog 48"/>
              <p:cNvSpPr/>
              <p:nvPr/>
            </p:nvSpPr>
            <p:spPr>
              <a:xfrm>
                <a:off x="3851920" y="1556792"/>
                <a:ext cx="360040" cy="360040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50" name="Boog 49"/>
              <p:cNvSpPr/>
              <p:nvPr/>
            </p:nvSpPr>
            <p:spPr>
              <a:xfrm rot="7742805">
                <a:off x="3692838" y="2777388"/>
                <a:ext cx="1872208" cy="1224136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51" name="Boog 50"/>
              <p:cNvSpPr/>
              <p:nvPr/>
            </p:nvSpPr>
            <p:spPr>
              <a:xfrm rot="11322063">
                <a:off x="4058132" y="4499672"/>
                <a:ext cx="1872208" cy="1224136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52" name="Boog 51"/>
              <p:cNvSpPr/>
              <p:nvPr/>
            </p:nvSpPr>
            <p:spPr>
              <a:xfrm rot="6992982">
                <a:off x="2597950" y="4287940"/>
                <a:ext cx="1872208" cy="1224136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53" name="Boog 52"/>
              <p:cNvSpPr/>
              <p:nvPr/>
            </p:nvSpPr>
            <p:spPr>
              <a:xfrm rot="7922041">
                <a:off x="3880880" y="2555225"/>
                <a:ext cx="360040" cy="432048"/>
              </a:xfrm>
              <a:prstGeom prst="arc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54" name="Ovaal 53"/>
              <p:cNvSpPr/>
              <p:nvPr/>
            </p:nvSpPr>
            <p:spPr>
              <a:xfrm>
                <a:off x="4211960" y="2204864"/>
                <a:ext cx="216024" cy="144016"/>
              </a:xfrm>
              <a:prstGeom prst="ellipse">
                <a:avLst/>
              </a:prstGeom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55" name="Ovaal 54"/>
              <p:cNvSpPr/>
              <p:nvPr/>
            </p:nvSpPr>
            <p:spPr>
              <a:xfrm>
                <a:off x="3707904" y="2204864"/>
                <a:ext cx="216024" cy="144016"/>
              </a:xfrm>
              <a:prstGeom prst="ellipse">
                <a:avLst/>
              </a:prstGeom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grpSp>
          <p:nvGrpSpPr>
            <p:cNvPr id="11" name="Groep 81"/>
            <p:cNvGrpSpPr/>
            <p:nvPr/>
          </p:nvGrpSpPr>
          <p:grpSpPr>
            <a:xfrm>
              <a:off x="755576" y="3893824"/>
              <a:ext cx="417494" cy="903329"/>
              <a:chOff x="2921986" y="1556792"/>
              <a:chExt cx="3008354" cy="4279320"/>
            </a:xfrm>
          </p:grpSpPr>
          <p:sp>
            <p:nvSpPr>
              <p:cNvPr id="36" name="Ovaal 35"/>
              <p:cNvSpPr/>
              <p:nvPr/>
            </p:nvSpPr>
            <p:spPr>
              <a:xfrm>
                <a:off x="3419872" y="1700808"/>
                <a:ext cx="1296144" cy="1584176"/>
              </a:xfrm>
              <a:prstGeom prst="ellipse">
                <a:avLst/>
              </a:prstGeom>
              <a:solidFill>
                <a:schemeClr val="bg1"/>
              </a:solidFill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37" name="Rechte verbindingslijn 36"/>
              <p:cNvCxnSpPr/>
              <p:nvPr/>
            </p:nvCxnSpPr>
            <p:spPr>
              <a:xfrm rot="5400000">
                <a:off x="3203847" y="4149080"/>
                <a:ext cx="1728192" cy="0"/>
              </a:xfrm>
              <a:prstGeom prst="line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echte verbindingslijn 37"/>
              <p:cNvCxnSpPr/>
              <p:nvPr/>
            </p:nvCxnSpPr>
            <p:spPr>
              <a:xfrm rot="10800000">
                <a:off x="3203849" y="3501008"/>
                <a:ext cx="864096" cy="648072"/>
              </a:xfrm>
              <a:prstGeom prst="line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Boog 38"/>
              <p:cNvSpPr/>
              <p:nvPr/>
            </p:nvSpPr>
            <p:spPr>
              <a:xfrm>
                <a:off x="3851920" y="1556792"/>
                <a:ext cx="360040" cy="360040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40" name="Boog 39"/>
              <p:cNvSpPr/>
              <p:nvPr/>
            </p:nvSpPr>
            <p:spPr>
              <a:xfrm rot="7742805">
                <a:off x="3692838" y="2777388"/>
                <a:ext cx="1872208" cy="1224136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41" name="Boog 40"/>
              <p:cNvSpPr/>
              <p:nvPr/>
            </p:nvSpPr>
            <p:spPr>
              <a:xfrm rot="11322063">
                <a:off x="4058132" y="4499672"/>
                <a:ext cx="1872208" cy="1224136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42" name="Boog 41"/>
              <p:cNvSpPr/>
              <p:nvPr/>
            </p:nvSpPr>
            <p:spPr>
              <a:xfrm rot="6992982">
                <a:off x="2597950" y="4287940"/>
                <a:ext cx="1872208" cy="1224136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43" name="Boog 42"/>
              <p:cNvSpPr/>
              <p:nvPr/>
            </p:nvSpPr>
            <p:spPr>
              <a:xfrm rot="7922041">
                <a:off x="3880880" y="2555225"/>
                <a:ext cx="360040" cy="432048"/>
              </a:xfrm>
              <a:prstGeom prst="arc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44" name="Ovaal 43"/>
              <p:cNvSpPr/>
              <p:nvPr/>
            </p:nvSpPr>
            <p:spPr>
              <a:xfrm>
                <a:off x="4211960" y="2204864"/>
                <a:ext cx="216024" cy="144016"/>
              </a:xfrm>
              <a:prstGeom prst="ellipse">
                <a:avLst/>
              </a:prstGeom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45" name="Ovaal 44"/>
              <p:cNvSpPr/>
              <p:nvPr/>
            </p:nvSpPr>
            <p:spPr>
              <a:xfrm>
                <a:off x="3707904" y="2204864"/>
                <a:ext cx="216024" cy="144016"/>
              </a:xfrm>
              <a:prstGeom prst="ellipse">
                <a:avLst/>
              </a:prstGeom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grpSp>
          <p:nvGrpSpPr>
            <p:cNvPr id="13" name="Groep 92"/>
            <p:cNvGrpSpPr/>
            <p:nvPr/>
          </p:nvGrpSpPr>
          <p:grpSpPr>
            <a:xfrm>
              <a:off x="1331640" y="3605792"/>
              <a:ext cx="417494" cy="903329"/>
              <a:chOff x="2921986" y="1556792"/>
              <a:chExt cx="3008354" cy="4279320"/>
            </a:xfrm>
          </p:grpSpPr>
          <p:sp>
            <p:nvSpPr>
              <p:cNvPr id="26" name="Ovaal 25"/>
              <p:cNvSpPr/>
              <p:nvPr/>
            </p:nvSpPr>
            <p:spPr>
              <a:xfrm>
                <a:off x="3419872" y="1700808"/>
                <a:ext cx="1296144" cy="1584176"/>
              </a:xfrm>
              <a:prstGeom prst="ellipse">
                <a:avLst/>
              </a:prstGeom>
              <a:solidFill>
                <a:schemeClr val="bg1"/>
              </a:solidFill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27" name="Rechte verbindingslijn 26"/>
              <p:cNvCxnSpPr/>
              <p:nvPr/>
            </p:nvCxnSpPr>
            <p:spPr>
              <a:xfrm rot="5400000">
                <a:off x="3203847" y="4149080"/>
                <a:ext cx="1728192" cy="0"/>
              </a:xfrm>
              <a:prstGeom prst="line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chte verbindingslijn 27"/>
              <p:cNvCxnSpPr/>
              <p:nvPr/>
            </p:nvCxnSpPr>
            <p:spPr>
              <a:xfrm rot="10800000">
                <a:off x="3203849" y="3501008"/>
                <a:ext cx="864096" cy="648072"/>
              </a:xfrm>
              <a:prstGeom prst="line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Boog 28"/>
              <p:cNvSpPr/>
              <p:nvPr/>
            </p:nvSpPr>
            <p:spPr>
              <a:xfrm>
                <a:off x="3851920" y="1556792"/>
                <a:ext cx="360040" cy="360040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30" name="Boog 29"/>
              <p:cNvSpPr/>
              <p:nvPr/>
            </p:nvSpPr>
            <p:spPr>
              <a:xfrm rot="7742805">
                <a:off x="3692838" y="2777388"/>
                <a:ext cx="1872208" cy="1224136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31" name="Boog 30"/>
              <p:cNvSpPr/>
              <p:nvPr/>
            </p:nvSpPr>
            <p:spPr>
              <a:xfrm rot="11322063">
                <a:off x="4058132" y="4499672"/>
                <a:ext cx="1872208" cy="1224136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32" name="Boog 31"/>
              <p:cNvSpPr/>
              <p:nvPr/>
            </p:nvSpPr>
            <p:spPr>
              <a:xfrm rot="6992982">
                <a:off x="2597950" y="4287940"/>
                <a:ext cx="1872208" cy="1224136"/>
              </a:xfrm>
              <a:prstGeom prst="arc">
                <a:avLst/>
              </a:prstGeom>
              <a:ln w="95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33" name="Boog 32"/>
              <p:cNvSpPr/>
              <p:nvPr/>
            </p:nvSpPr>
            <p:spPr>
              <a:xfrm rot="7922041">
                <a:off x="3880880" y="2555225"/>
                <a:ext cx="360040" cy="432048"/>
              </a:xfrm>
              <a:prstGeom prst="arc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34" name="Ovaal 33"/>
              <p:cNvSpPr/>
              <p:nvPr/>
            </p:nvSpPr>
            <p:spPr>
              <a:xfrm>
                <a:off x="4211960" y="2204864"/>
                <a:ext cx="216024" cy="144016"/>
              </a:xfrm>
              <a:prstGeom prst="ellipse">
                <a:avLst/>
              </a:prstGeom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35" name="Ovaal 34"/>
              <p:cNvSpPr/>
              <p:nvPr/>
            </p:nvSpPr>
            <p:spPr>
              <a:xfrm>
                <a:off x="3707904" y="2204864"/>
                <a:ext cx="216024" cy="144016"/>
              </a:xfrm>
              <a:prstGeom prst="ellipse">
                <a:avLst/>
              </a:prstGeom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pic>
          <p:nvPicPr>
            <p:cNvPr id="20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516216" y="2708920"/>
              <a:ext cx="1872208" cy="1872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4" name="Groep 119"/>
            <p:cNvGrpSpPr/>
            <p:nvPr/>
          </p:nvGrpSpPr>
          <p:grpSpPr>
            <a:xfrm>
              <a:off x="1619672" y="1988840"/>
              <a:ext cx="4896544" cy="3528392"/>
              <a:chOff x="1619672" y="1988840"/>
              <a:chExt cx="4896544" cy="3528392"/>
            </a:xfrm>
          </p:grpSpPr>
          <p:sp>
            <p:nvSpPr>
              <p:cNvPr id="22" name="Gebogen pijl 21"/>
              <p:cNvSpPr/>
              <p:nvPr/>
            </p:nvSpPr>
            <p:spPr>
              <a:xfrm>
                <a:off x="1763688" y="1988840"/>
                <a:ext cx="1368152" cy="1224136"/>
              </a:xfrm>
              <a:prstGeom prst="bentArrow">
                <a:avLst/>
              </a:prstGeom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Gebogen pijl 22"/>
              <p:cNvSpPr/>
              <p:nvPr/>
            </p:nvSpPr>
            <p:spPr>
              <a:xfrm rot="5400000">
                <a:off x="5220072" y="2204864"/>
                <a:ext cx="1368152" cy="1224136"/>
              </a:xfrm>
              <a:prstGeom prst="bentArrow">
                <a:avLst/>
              </a:prstGeom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Gebogen pijl 23"/>
              <p:cNvSpPr/>
              <p:nvPr/>
            </p:nvSpPr>
            <p:spPr>
              <a:xfrm rot="10800000">
                <a:off x="5004048" y="4293096"/>
                <a:ext cx="1368152" cy="1224136"/>
              </a:xfrm>
              <a:prstGeom prst="bentArrow">
                <a:avLst/>
              </a:prstGeom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Gebogen pijl 24"/>
              <p:cNvSpPr/>
              <p:nvPr/>
            </p:nvSpPr>
            <p:spPr>
              <a:xfrm rot="16200000">
                <a:off x="1547664" y="4077072"/>
                <a:ext cx="1368152" cy="1224136"/>
              </a:xfrm>
              <a:prstGeom prst="bentArrow">
                <a:avLst/>
              </a:prstGeom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>
                  <a:solidFill>
                    <a:schemeClr val="tx1"/>
                  </a:solidFill>
                </a:endParaRPr>
              </a:p>
            </p:txBody>
          </p:sp>
        </p:grpSp>
      </p:grpSp>
      <p:pic>
        <p:nvPicPr>
          <p:cNvPr id="8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64520" y="2348880"/>
            <a:ext cx="1603424" cy="12652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7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3861048"/>
            <a:ext cx="1728192" cy="12673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8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552" y="2348880"/>
            <a:ext cx="1632180" cy="12241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9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59765" y="3825044"/>
            <a:ext cx="1680187" cy="12601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0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572000" y="2492896"/>
            <a:ext cx="1512168" cy="1007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072198" y="6072206"/>
            <a:ext cx="2476500" cy="476250"/>
          </a:xfrm>
        </p:spPr>
        <p:txBody>
          <a:bodyPr/>
          <a:lstStyle/>
          <a:p>
            <a:r>
              <a:rPr lang="nl-NL" dirty="0" smtClean="0">
                <a:solidFill>
                  <a:srgbClr val="FF6600"/>
                </a:solidFill>
              </a:rPr>
              <a:t>2010-2011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6600"/>
                </a:solidFill>
              </a:rPr>
              <a:t>Auteurs: J. </a:t>
            </a:r>
            <a:r>
              <a:rPr lang="nl-NL" dirty="0" err="1" smtClean="0">
                <a:solidFill>
                  <a:srgbClr val="FF6600"/>
                </a:solidFill>
              </a:rPr>
              <a:t>Knockaert</a:t>
            </a:r>
            <a:r>
              <a:rPr lang="nl-NL" dirty="0" smtClean="0">
                <a:solidFill>
                  <a:srgbClr val="FF6600"/>
                </a:solidFill>
              </a:rPr>
              <a:t> - D. </a:t>
            </a:r>
            <a:r>
              <a:rPr lang="nl-NL" dirty="0" err="1" smtClean="0">
                <a:solidFill>
                  <a:srgbClr val="FF6600"/>
                </a:solidFill>
              </a:rPr>
              <a:t>Kerger</a:t>
            </a:r>
            <a:r>
              <a:rPr lang="nl-NL" dirty="0" smtClean="0">
                <a:solidFill>
                  <a:srgbClr val="FF6600"/>
                </a:solidFill>
              </a:rPr>
              <a:t> - J. Cabooter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8876-B86D-4A93-9185-24224B429F1E}" type="slidenum">
              <a:rPr lang="en-GB"/>
              <a:pPr/>
              <a:t>4</a:t>
            </a:fld>
            <a:endParaRPr lang="en-GB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57158" y="285728"/>
            <a:ext cx="8382000" cy="1107996"/>
          </a:xfrm>
          <a:prstGeom prst="rect">
            <a:avLst/>
          </a:prstGeom>
        </p:spPr>
        <p:txBody>
          <a:bodyPr vert="horz" lIns="0" rIns="0" bIns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>I Sociaal Werk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/>
            </a:r>
            <a:b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</a:br>
            <a:r>
              <a:rPr lang="nl-BE" sz="2800" b="1" dirty="0" smtClean="0">
                <a:solidFill>
                  <a:schemeClr val="accent1"/>
                </a:solidFill>
                <a:latin typeface="Verdana" pitchFamily="34" charset="0"/>
                <a:ea typeface="+mj-ea"/>
                <a:cs typeface="+mj-cs"/>
              </a:rPr>
              <a:t>2. Sociaal Werk is een sociale constructie</a:t>
            </a:r>
            <a:endParaRPr kumimoji="0" lang="nl-BE" sz="50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7652" name="Picture 4" descr="http://3.bp.blogspot.com/_-Bo3KIvxgqk/S8JhJmXICJI/AAAAAAAAAsE/DLW8Arelvrg/s1600/rubiks-cub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2000240"/>
            <a:ext cx="3333750" cy="3419475"/>
          </a:xfrm>
          <a:prstGeom prst="rect">
            <a:avLst/>
          </a:prstGeom>
          <a:noFill/>
        </p:spPr>
      </p:pic>
      <p:sp>
        <p:nvSpPr>
          <p:cNvPr id="11" name="Tekstvak 10"/>
          <p:cNvSpPr txBox="1"/>
          <p:nvPr/>
        </p:nvSpPr>
        <p:spPr>
          <a:xfrm>
            <a:off x="4643438" y="1571612"/>
            <a:ext cx="2571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b="1" dirty="0" smtClean="0">
                <a:solidFill>
                  <a:srgbClr val="FFC000"/>
                </a:solidFill>
                <a:latin typeface="Verdana" pitchFamily="34" charset="0"/>
              </a:rPr>
              <a:t>Legitimatie door STAAT</a:t>
            </a:r>
          </a:p>
          <a:p>
            <a:pPr algn="ctr"/>
            <a:endParaRPr lang="nl-BE" b="1" dirty="0">
              <a:solidFill>
                <a:srgbClr val="FFC000"/>
              </a:solidFill>
              <a:latin typeface="Verdana" pitchFamily="34" charset="0"/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6000760" y="3214686"/>
            <a:ext cx="2571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b="1" dirty="0" smtClean="0">
                <a:solidFill>
                  <a:srgbClr val="FF0000"/>
                </a:solidFill>
                <a:latin typeface="Verdana" pitchFamily="34" charset="0"/>
              </a:rPr>
              <a:t>Acceptatie door</a:t>
            </a:r>
          </a:p>
          <a:p>
            <a:pPr algn="ctr"/>
            <a:r>
              <a:rPr lang="nl-BE" b="1" dirty="0" smtClean="0">
                <a:solidFill>
                  <a:srgbClr val="FF0000"/>
                </a:solidFill>
                <a:latin typeface="Verdana" pitchFamily="34" charset="0"/>
              </a:rPr>
              <a:t>SAMENLEVING</a:t>
            </a:r>
            <a:endParaRPr lang="nl-BE" b="1" dirty="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571472" y="3286124"/>
            <a:ext cx="2571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b="1" dirty="0" smtClean="0">
                <a:solidFill>
                  <a:srgbClr val="0070C0"/>
                </a:solidFill>
                <a:latin typeface="Verdana" pitchFamily="34" charset="0"/>
              </a:rPr>
              <a:t>Eigen IDENTITEIT en imago</a:t>
            </a:r>
            <a:endParaRPr lang="nl-BE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7286644" y="1643050"/>
            <a:ext cx="10715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200" dirty="0" smtClean="0">
                <a:latin typeface="Verdana" pitchFamily="34" charset="0"/>
              </a:rPr>
              <a:t>wetgeving</a:t>
            </a:r>
            <a:endParaRPr lang="nl-BE" sz="1200" dirty="0">
              <a:latin typeface="Verdana" pitchFamily="34" charset="0"/>
            </a:endParaRPr>
          </a:p>
        </p:txBody>
      </p:sp>
      <p:sp>
        <p:nvSpPr>
          <p:cNvPr id="15" name="Tekstvak 14"/>
          <p:cNvSpPr txBox="1"/>
          <p:nvPr/>
        </p:nvSpPr>
        <p:spPr>
          <a:xfrm>
            <a:off x="6500826" y="2000240"/>
            <a:ext cx="15716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200" dirty="0" smtClean="0">
                <a:latin typeface="Verdana" pitchFamily="34" charset="0"/>
              </a:rPr>
              <a:t>beleidsplannen</a:t>
            </a:r>
            <a:endParaRPr lang="nl-BE" sz="1200" dirty="0">
              <a:latin typeface="Verdana" pitchFamily="34" charset="0"/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5929322" y="2285992"/>
            <a:ext cx="10715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200" dirty="0" smtClean="0">
                <a:latin typeface="Verdana" pitchFamily="34" charset="0"/>
              </a:rPr>
              <a:t>Subsidies</a:t>
            </a:r>
            <a:endParaRPr lang="nl-BE" sz="1200" dirty="0">
              <a:latin typeface="Verdana" pitchFamily="34" charset="0"/>
            </a:endParaRPr>
          </a:p>
        </p:txBody>
      </p:sp>
      <p:sp>
        <p:nvSpPr>
          <p:cNvPr id="17" name="Tekstvak 16"/>
          <p:cNvSpPr txBox="1"/>
          <p:nvPr/>
        </p:nvSpPr>
        <p:spPr>
          <a:xfrm>
            <a:off x="6215074" y="1428736"/>
            <a:ext cx="10715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200" dirty="0" smtClean="0">
                <a:latin typeface="Verdana" pitchFamily="34" charset="0"/>
              </a:rPr>
              <a:t>erkenning</a:t>
            </a:r>
            <a:endParaRPr lang="nl-BE" sz="1200" dirty="0">
              <a:latin typeface="Verdana" pitchFamily="34" charset="0"/>
            </a:endParaRPr>
          </a:p>
        </p:txBody>
      </p:sp>
      <p:sp>
        <p:nvSpPr>
          <p:cNvPr id="18" name="Tekstvak 17"/>
          <p:cNvSpPr txBox="1"/>
          <p:nvPr/>
        </p:nvSpPr>
        <p:spPr>
          <a:xfrm>
            <a:off x="6858016" y="3000372"/>
            <a:ext cx="19288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200" dirty="0" smtClean="0">
                <a:latin typeface="Verdana" pitchFamily="34" charset="0"/>
              </a:rPr>
              <a:t>Cliënt = consument</a:t>
            </a:r>
            <a:endParaRPr lang="nl-BE" sz="1200" dirty="0">
              <a:latin typeface="Verdana" pitchFamily="34" charset="0"/>
            </a:endParaRPr>
          </a:p>
        </p:txBody>
      </p:sp>
      <p:sp>
        <p:nvSpPr>
          <p:cNvPr id="19" name="Tekstvak 18"/>
          <p:cNvSpPr txBox="1"/>
          <p:nvPr/>
        </p:nvSpPr>
        <p:spPr>
          <a:xfrm>
            <a:off x="7500958" y="3786190"/>
            <a:ext cx="1285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200" dirty="0" smtClean="0">
                <a:latin typeface="Verdana" pitchFamily="34" charset="0"/>
              </a:rPr>
              <a:t>marktlogica</a:t>
            </a:r>
            <a:endParaRPr lang="nl-BE" sz="1200" dirty="0">
              <a:latin typeface="Verdana" pitchFamily="34" charset="0"/>
            </a:endParaRPr>
          </a:p>
        </p:txBody>
      </p:sp>
      <p:sp>
        <p:nvSpPr>
          <p:cNvPr id="20" name="Tekstvak 19"/>
          <p:cNvSpPr txBox="1"/>
          <p:nvPr/>
        </p:nvSpPr>
        <p:spPr>
          <a:xfrm>
            <a:off x="6215074" y="4000504"/>
            <a:ext cx="17859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200" dirty="0" err="1" smtClean="0">
                <a:latin typeface="Verdana" pitchFamily="34" charset="0"/>
              </a:rPr>
              <a:t>SW’er</a:t>
            </a:r>
            <a:r>
              <a:rPr lang="nl-BE" sz="1200" dirty="0" smtClean="0">
                <a:latin typeface="Verdana" pitchFamily="34" charset="0"/>
              </a:rPr>
              <a:t> professional?</a:t>
            </a:r>
            <a:endParaRPr lang="nl-BE" sz="1200" dirty="0">
              <a:latin typeface="Verdana" pitchFamily="34" charset="0"/>
            </a:endParaRPr>
          </a:p>
        </p:txBody>
      </p:sp>
      <p:sp>
        <p:nvSpPr>
          <p:cNvPr id="21" name="Tekstvak 20"/>
          <p:cNvSpPr txBox="1"/>
          <p:nvPr/>
        </p:nvSpPr>
        <p:spPr>
          <a:xfrm>
            <a:off x="1428728" y="3000372"/>
            <a:ext cx="15716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200" dirty="0" smtClean="0">
                <a:latin typeface="Verdana" pitchFamily="34" charset="0"/>
              </a:rPr>
              <a:t>beroepsmotivatie</a:t>
            </a:r>
            <a:endParaRPr lang="nl-BE" sz="1200" dirty="0">
              <a:latin typeface="Verdana" pitchFamily="34" charset="0"/>
            </a:endParaRPr>
          </a:p>
        </p:txBody>
      </p:sp>
      <p:sp>
        <p:nvSpPr>
          <p:cNvPr id="22" name="Tekstvak 21"/>
          <p:cNvSpPr txBox="1"/>
          <p:nvPr/>
        </p:nvSpPr>
        <p:spPr>
          <a:xfrm>
            <a:off x="285720" y="3000372"/>
            <a:ext cx="10715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200" dirty="0" smtClean="0">
                <a:latin typeface="Verdana" pitchFamily="34" charset="0"/>
              </a:rPr>
              <a:t>zelfbeeld</a:t>
            </a:r>
            <a:endParaRPr lang="nl-BE" sz="1200" dirty="0">
              <a:latin typeface="Verdana" pitchFamily="34" charset="0"/>
            </a:endParaRPr>
          </a:p>
        </p:txBody>
      </p:sp>
      <p:sp>
        <p:nvSpPr>
          <p:cNvPr id="23" name="Tekstvak 22"/>
          <p:cNvSpPr txBox="1"/>
          <p:nvPr/>
        </p:nvSpPr>
        <p:spPr>
          <a:xfrm>
            <a:off x="1785918" y="4071942"/>
            <a:ext cx="10715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200" dirty="0" smtClean="0">
                <a:latin typeface="Verdana" pitchFamily="34" charset="0"/>
              </a:rPr>
              <a:t>vakkennis</a:t>
            </a:r>
            <a:endParaRPr lang="nl-BE" sz="1200" dirty="0">
              <a:latin typeface="Verdana" pitchFamily="34" charset="0"/>
            </a:endParaRPr>
          </a:p>
        </p:txBody>
      </p:sp>
      <p:sp>
        <p:nvSpPr>
          <p:cNvPr id="24" name="Tekstvak 23"/>
          <p:cNvSpPr txBox="1"/>
          <p:nvPr/>
        </p:nvSpPr>
        <p:spPr>
          <a:xfrm>
            <a:off x="214282" y="3857628"/>
            <a:ext cx="1643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200" dirty="0" err="1" smtClean="0">
                <a:latin typeface="Verdana" pitchFamily="34" charset="0"/>
              </a:rPr>
              <a:t>zelfwaardegevoel</a:t>
            </a:r>
            <a:endParaRPr lang="nl-BE" sz="1200" dirty="0">
              <a:latin typeface="Verdana" pitchFamily="34" charset="0"/>
            </a:endParaRPr>
          </a:p>
        </p:txBody>
      </p:sp>
      <p:sp>
        <p:nvSpPr>
          <p:cNvPr id="25" name="Tekstvak 24"/>
          <p:cNvSpPr txBox="1"/>
          <p:nvPr/>
        </p:nvSpPr>
        <p:spPr>
          <a:xfrm>
            <a:off x="500034" y="4214818"/>
            <a:ext cx="1643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200" dirty="0" smtClean="0">
                <a:latin typeface="Verdana" pitchFamily="34" charset="0"/>
              </a:rPr>
              <a:t>taakopvatting</a:t>
            </a:r>
            <a:endParaRPr lang="nl-BE" sz="1200" dirty="0">
              <a:latin typeface="Verdana" pitchFamily="34" charset="0"/>
            </a:endParaRPr>
          </a:p>
        </p:txBody>
      </p:sp>
      <p:sp>
        <p:nvSpPr>
          <p:cNvPr id="26" name="PIJL-OMLAAG 25"/>
          <p:cNvSpPr/>
          <p:nvPr/>
        </p:nvSpPr>
        <p:spPr>
          <a:xfrm rot="2873012">
            <a:off x="5879168" y="4616306"/>
            <a:ext cx="500066" cy="857256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7" name="Tekstvak 26"/>
          <p:cNvSpPr txBox="1"/>
          <p:nvPr/>
        </p:nvSpPr>
        <p:spPr>
          <a:xfrm>
            <a:off x="6357950" y="5143512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dirty="0" smtClean="0"/>
              <a:t>Buitenaf perspectief</a:t>
            </a:r>
            <a:endParaRPr lang="nl-BE" dirty="0"/>
          </a:p>
        </p:txBody>
      </p:sp>
      <p:sp>
        <p:nvSpPr>
          <p:cNvPr id="28" name="PIJL-OMLAAG 27"/>
          <p:cNvSpPr/>
          <p:nvPr/>
        </p:nvSpPr>
        <p:spPr>
          <a:xfrm rot="19150484">
            <a:off x="2862561" y="4559749"/>
            <a:ext cx="500066" cy="857256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9" name="Tekstvak 28"/>
          <p:cNvSpPr txBox="1"/>
          <p:nvPr/>
        </p:nvSpPr>
        <p:spPr>
          <a:xfrm>
            <a:off x="357158" y="5143512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dirty="0" smtClean="0"/>
              <a:t>Binnenuit perspectief</a:t>
            </a:r>
            <a:endParaRPr lang="nl-BE" dirty="0"/>
          </a:p>
        </p:txBody>
      </p:sp>
      <p:sp>
        <p:nvSpPr>
          <p:cNvPr id="30" name="Tekstvak 29"/>
          <p:cNvSpPr txBox="1"/>
          <p:nvPr/>
        </p:nvSpPr>
        <p:spPr>
          <a:xfrm>
            <a:off x="3500430" y="5357826"/>
            <a:ext cx="23574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dirty="0" smtClean="0"/>
              <a:t>Wat? Waar? Wanneer? Waarom? Hoe?</a:t>
            </a:r>
            <a:endParaRPr lang="nl-BE" dirty="0"/>
          </a:p>
        </p:txBody>
      </p:sp>
      <p:pic>
        <p:nvPicPr>
          <p:cNvPr id="31" name="Picture 4" descr="http://3.bp.blogspot.com/_-Bo3KIvxgqk/S8JhJmXICJI/AAAAAAAAAsE/DLW8Arelvrg/s1600/rubiks-cub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02446" y="214291"/>
            <a:ext cx="766118" cy="78581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0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4282" y="1600200"/>
            <a:ext cx="7667652" cy="2046714"/>
          </a:xfrm>
        </p:spPr>
        <p:txBody>
          <a:bodyPr/>
          <a:lstStyle/>
          <a:p>
            <a:pPr>
              <a:buFontTx/>
              <a:buNone/>
            </a:pPr>
            <a:r>
              <a:rPr lang="nl-BE" sz="2800" b="1" dirty="0" smtClean="0">
                <a:solidFill>
                  <a:schemeClr val="accent4"/>
                </a:solidFill>
                <a:latin typeface="Verdana" pitchFamily="34" charset="0"/>
              </a:rPr>
              <a:t>3.1. Welzijn</a:t>
            </a:r>
          </a:p>
          <a:p>
            <a:pPr>
              <a:buFontTx/>
              <a:buNone/>
            </a:pPr>
            <a:r>
              <a:rPr lang="nl-BE" sz="2800" b="1" dirty="0" smtClean="0">
                <a:solidFill>
                  <a:schemeClr val="accent4"/>
                </a:solidFill>
                <a:latin typeface="Verdana" pitchFamily="34" charset="0"/>
              </a:rPr>
              <a:t>3.2. Behoeften</a:t>
            </a:r>
          </a:p>
          <a:p>
            <a:pPr>
              <a:buFontTx/>
              <a:buNone/>
            </a:pPr>
            <a:r>
              <a:rPr lang="nl-BE" sz="2800" b="1" dirty="0" smtClean="0">
                <a:solidFill>
                  <a:schemeClr val="accent4"/>
                </a:solidFill>
                <a:latin typeface="Verdana" pitchFamily="34" charset="0"/>
              </a:rPr>
              <a:t>3.3. Sociaal gedrag</a:t>
            </a:r>
          </a:p>
          <a:p>
            <a:pPr>
              <a:buFontTx/>
              <a:buNone/>
            </a:pPr>
            <a:r>
              <a:rPr lang="nl-BE" sz="2800" b="1" dirty="0" smtClean="0">
                <a:solidFill>
                  <a:schemeClr val="accent4"/>
                </a:solidFill>
                <a:latin typeface="Verdana" pitchFamily="34" charset="0"/>
              </a:rPr>
              <a:t>3.4. Sociale problemen</a:t>
            </a:r>
            <a:endParaRPr lang="nl-BE" sz="2800" b="1" dirty="0">
              <a:solidFill>
                <a:schemeClr val="accent4"/>
              </a:solidFill>
              <a:latin typeface="Verdana" pitchFamily="34" charset="0"/>
            </a:endParaRP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6858016" y="6367841"/>
            <a:ext cx="1905000" cy="307777"/>
          </a:xfrm>
        </p:spPr>
        <p:txBody>
          <a:bodyPr/>
          <a:lstStyle/>
          <a:p>
            <a:r>
              <a:rPr lang="nl-NL" dirty="0" smtClean="0">
                <a:solidFill>
                  <a:srgbClr val="33CC33"/>
                </a:solidFill>
              </a:rPr>
              <a:t>2010-2011</a:t>
            </a:r>
            <a:endParaRPr lang="en-GB" dirty="0">
              <a:solidFill>
                <a:srgbClr val="33CC33"/>
              </a:solidFill>
            </a:endParaRPr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>
          <a:xfrm>
            <a:off x="1066800" y="6349326"/>
            <a:ext cx="4495800" cy="307777"/>
          </a:xfrm>
        </p:spPr>
        <p:txBody>
          <a:bodyPr/>
          <a:lstStyle/>
          <a:p>
            <a:r>
              <a:rPr lang="nl-NL" dirty="0" smtClean="0">
                <a:solidFill>
                  <a:srgbClr val="33CC33"/>
                </a:solidFill>
              </a:rPr>
              <a:t>Auteurs: J. </a:t>
            </a:r>
            <a:r>
              <a:rPr lang="nl-NL" dirty="0" err="1" smtClean="0">
                <a:solidFill>
                  <a:srgbClr val="33CC33"/>
                </a:solidFill>
              </a:rPr>
              <a:t>Knockaert</a:t>
            </a:r>
            <a:r>
              <a:rPr lang="nl-NL" dirty="0" smtClean="0">
                <a:solidFill>
                  <a:srgbClr val="33CC33"/>
                </a:solidFill>
              </a:rPr>
              <a:t> - D. </a:t>
            </a:r>
            <a:r>
              <a:rPr lang="nl-NL" dirty="0" err="1" smtClean="0">
                <a:solidFill>
                  <a:srgbClr val="33CC33"/>
                </a:solidFill>
              </a:rPr>
              <a:t>Kerger</a:t>
            </a:r>
            <a:r>
              <a:rPr lang="nl-NL" dirty="0" smtClean="0">
                <a:solidFill>
                  <a:srgbClr val="33CC33"/>
                </a:solidFill>
              </a:rPr>
              <a:t> - J. Cabooter</a:t>
            </a:r>
            <a:endParaRPr lang="en-GB" dirty="0">
              <a:solidFill>
                <a:srgbClr val="33CC33"/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285720" y="6286520"/>
            <a:ext cx="428628" cy="398980"/>
          </a:xfrm>
        </p:spPr>
        <p:txBody>
          <a:bodyPr/>
          <a:lstStyle/>
          <a:p>
            <a:fld id="{22BDD4CB-1549-4655-83A4-82FC6B7EE45D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57158" y="285728"/>
            <a:ext cx="8382000" cy="1107996"/>
          </a:xfrm>
          <a:prstGeom prst="rect">
            <a:avLst/>
          </a:prstGeom>
        </p:spPr>
        <p:txBody>
          <a:bodyPr vert="horz" lIns="0" rIns="0" bIns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>I Sociaal Werk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/>
            </a:r>
            <a:b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</a:br>
            <a:r>
              <a:rPr lang="nl-BE" sz="2800" b="1" dirty="0" smtClean="0">
                <a:solidFill>
                  <a:schemeClr val="accent1"/>
                </a:solidFill>
                <a:latin typeface="Verdana" pitchFamily="34" charset="0"/>
                <a:ea typeface="+mj-ea"/>
                <a:cs typeface="+mj-cs"/>
              </a:rPr>
              <a:t>3. Voorwerp van sociaal werk</a:t>
            </a:r>
            <a:endParaRPr kumimoji="0" lang="nl-BE" sz="50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928802"/>
            <a:ext cx="8358246" cy="416719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nl-BE" sz="1400" b="1" dirty="0" smtClean="0">
              <a:solidFill>
                <a:srgbClr val="0070C0"/>
              </a:solidFill>
              <a:latin typeface="Calibri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nl-BE" sz="1600" b="1" dirty="0">
                <a:solidFill>
                  <a:srgbClr val="0070C0"/>
                </a:solidFill>
                <a:latin typeface="Calibri" pitchFamily="34" charset="0"/>
              </a:rPr>
              <a:t>	</a:t>
            </a:r>
            <a:r>
              <a:rPr lang="nl-BE" sz="1600" b="1" i="1" dirty="0">
                <a:solidFill>
                  <a:srgbClr val="0070C0"/>
                </a:solidFill>
                <a:latin typeface="Calibri" pitchFamily="34" charset="0"/>
              </a:rPr>
              <a:t>“welzijn in een </a:t>
            </a:r>
            <a:r>
              <a:rPr lang="nl-BE" sz="1600" b="1" i="1" dirty="0">
                <a:solidFill>
                  <a:srgbClr val="FF0000"/>
                </a:solidFill>
                <a:latin typeface="Calibri" pitchFamily="34" charset="0"/>
              </a:rPr>
              <a:t>concreet omschrijfbare toestand</a:t>
            </a:r>
            <a:r>
              <a:rPr lang="nl-BE" sz="1600" b="1" i="1" dirty="0">
                <a:solidFill>
                  <a:srgbClr val="0070C0"/>
                </a:solidFill>
                <a:latin typeface="Calibri" pitchFamily="34" charset="0"/>
              </a:rPr>
              <a:t>, waarin individuen en/of collectiviteiten (gezin, groep, buurt, gemeente,…) </a:t>
            </a:r>
            <a:r>
              <a:rPr lang="nl-BE" sz="1600" b="1" i="1" dirty="0">
                <a:solidFill>
                  <a:srgbClr val="FF0000"/>
                </a:solidFill>
                <a:latin typeface="Calibri" pitchFamily="34" charset="0"/>
              </a:rPr>
              <a:t>voldoening</a:t>
            </a:r>
            <a:r>
              <a:rPr lang="nl-BE" sz="1600" b="1" i="1" dirty="0">
                <a:solidFill>
                  <a:srgbClr val="0070C0"/>
                </a:solidFill>
                <a:latin typeface="Calibri" pitchFamily="34" charset="0"/>
              </a:rPr>
              <a:t> ervaren in </a:t>
            </a:r>
            <a:r>
              <a:rPr lang="nl-BE" sz="1600" b="1" i="1" dirty="0">
                <a:solidFill>
                  <a:srgbClr val="FF0000"/>
                </a:solidFill>
                <a:latin typeface="Calibri" pitchFamily="34" charset="0"/>
              </a:rPr>
              <a:t>de totaliteit van hun belangrijkste levensopdrachten</a:t>
            </a:r>
            <a:r>
              <a:rPr lang="nl-BE" sz="1600" b="1" i="1" dirty="0">
                <a:solidFill>
                  <a:srgbClr val="0070C0"/>
                </a:solidFill>
                <a:latin typeface="Calibri" pitchFamily="34" charset="0"/>
              </a:rPr>
              <a:t>”  </a:t>
            </a:r>
            <a:r>
              <a:rPr lang="nl-BE" sz="1600" i="1" dirty="0">
                <a:solidFill>
                  <a:srgbClr val="0070C0"/>
                </a:solidFill>
                <a:latin typeface="Calibri" pitchFamily="34" charset="0"/>
              </a:rPr>
              <a:t>Van Tienen A</a:t>
            </a:r>
            <a:r>
              <a:rPr lang="nl-BE" sz="1600" i="1" dirty="0" smtClean="0">
                <a:solidFill>
                  <a:srgbClr val="0070C0"/>
                </a:solidFill>
                <a:latin typeface="Calibri" pitchFamily="34" charset="0"/>
              </a:rPr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nl-BE" sz="1600" i="1" dirty="0" smtClean="0">
              <a:solidFill>
                <a:srgbClr val="0070C0"/>
              </a:solidFill>
              <a:latin typeface="Calibri" pitchFamily="34" charset="0"/>
            </a:endParaRPr>
          </a:p>
          <a:p>
            <a:pPr lvl="1">
              <a:lnSpc>
                <a:spcPct val="90000"/>
              </a:lnSpc>
              <a:buNone/>
            </a:pPr>
            <a:endParaRPr lang="nl-BE" sz="1000" i="1" dirty="0" smtClean="0">
              <a:solidFill>
                <a:srgbClr val="33CC33"/>
              </a:solidFill>
              <a:latin typeface="Verdana" pitchFamily="34" charset="0"/>
            </a:endParaRPr>
          </a:p>
          <a:p>
            <a:pPr lvl="1">
              <a:lnSpc>
                <a:spcPct val="90000"/>
              </a:lnSpc>
            </a:pPr>
            <a:r>
              <a:rPr lang="nl-NL" sz="2000" dirty="0" smtClean="0">
                <a:latin typeface="Verdana" pitchFamily="34" charset="0"/>
              </a:rPr>
              <a:t>normatief</a:t>
            </a:r>
          </a:p>
          <a:p>
            <a:pPr lvl="1">
              <a:lnSpc>
                <a:spcPct val="90000"/>
              </a:lnSpc>
              <a:buNone/>
            </a:pPr>
            <a:endParaRPr lang="nl-NL" sz="2000" dirty="0" smtClean="0">
              <a:latin typeface="Verdana" pitchFamily="34" charset="0"/>
            </a:endParaRPr>
          </a:p>
          <a:p>
            <a:pPr lvl="1">
              <a:lnSpc>
                <a:spcPct val="90000"/>
              </a:lnSpc>
            </a:pPr>
            <a:r>
              <a:rPr lang="nl-NL" sz="2000" dirty="0" smtClean="0">
                <a:latin typeface="Verdana" pitchFamily="34" charset="0"/>
              </a:rPr>
              <a:t>ideaaltypisch</a:t>
            </a:r>
          </a:p>
          <a:p>
            <a:pPr lvl="1">
              <a:lnSpc>
                <a:spcPct val="90000"/>
              </a:lnSpc>
              <a:buNone/>
            </a:pPr>
            <a:endParaRPr lang="nl-NL" sz="2000" dirty="0" smtClean="0">
              <a:latin typeface="Verdana" pitchFamily="34" charset="0"/>
            </a:endParaRPr>
          </a:p>
          <a:p>
            <a:pPr lvl="1">
              <a:lnSpc>
                <a:spcPct val="90000"/>
              </a:lnSpc>
            </a:pPr>
            <a:r>
              <a:rPr lang="nl-NL" sz="2000" dirty="0" smtClean="0">
                <a:latin typeface="Verdana" pitchFamily="34" charset="0"/>
              </a:rPr>
              <a:t>statisch </a:t>
            </a:r>
            <a:r>
              <a:rPr lang="nl-NL" sz="2000" dirty="0">
                <a:latin typeface="Verdana" pitchFamily="34" charset="0"/>
              </a:rPr>
              <a:t>en/of lineair</a:t>
            </a:r>
            <a:r>
              <a:rPr lang="nl-NL" sz="2000" dirty="0" smtClean="0">
                <a:latin typeface="Verdana" pitchFamily="34" charset="0"/>
              </a:rPr>
              <a:t> naar een eindtoestand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6600"/>
                </a:solidFill>
              </a:rPr>
              <a:t>2010-2011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6600"/>
                </a:solidFill>
              </a:rPr>
              <a:t>Auteurs: J. </a:t>
            </a:r>
            <a:r>
              <a:rPr lang="nl-NL" dirty="0" err="1" smtClean="0">
                <a:solidFill>
                  <a:srgbClr val="FF6600"/>
                </a:solidFill>
              </a:rPr>
              <a:t>Knockaert</a:t>
            </a:r>
            <a:r>
              <a:rPr lang="nl-NL" dirty="0" smtClean="0">
                <a:solidFill>
                  <a:srgbClr val="FF6600"/>
                </a:solidFill>
              </a:rPr>
              <a:t> - D. </a:t>
            </a:r>
            <a:r>
              <a:rPr lang="nl-NL" dirty="0" err="1" smtClean="0">
                <a:solidFill>
                  <a:srgbClr val="FF6600"/>
                </a:solidFill>
              </a:rPr>
              <a:t>Kerger</a:t>
            </a:r>
            <a:r>
              <a:rPr lang="nl-NL" dirty="0" smtClean="0">
                <a:solidFill>
                  <a:srgbClr val="FF6600"/>
                </a:solidFill>
              </a:rPr>
              <a:t> – J. Cabooter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5B40-62E3-47F6-8D24-EF300DE150E3}" type="slidenum">
              <a:rPr lang="en-GB"/>
              <a:pPr/>
              <a:t>6</a:t>
            </a:fld>
            <a:endParaRPr lang="en-GB"/>
          </a:p>
        </p:txBody>
      </p:sp>
      <p:sp>
        <p:nvSpPr>
          <p:cNvPr id="252932" name="Text Box 4"/>
          <p:cNvSpPr txBox="1">
            <a:spLocks noChangeArrowheads="1"/>
          </p:cNvSpPr>
          <p:nvPr/>
        </p:nvSpPr>
        <p:spPr bwMode="auto">
          <a:xfrm>
            <a:off x="685800" y="6096000"/>
            <a:ext cx="5638800" cy="2143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BE" sz="800" dirty="0">
                <a:latin typeface="Verdana" pitchFamily="34" charset="0"/>
              </a:rPr>
              <a:t>Van Tienen, A. Welzijn en welzijnsbeleid. </a:t>
            </a:r>
            <a:r>
              <a:rPr lang="nl-BE" sz="800" i="1" dirty="0">
                <a:latin typeface="Verdana" pitchFamily="34" charset="0"/>
              </a:rPr>
              <a:t>Tijdschrift voor maatschappelijk werk, (1966)7.</a:t>
            </a:r>
            <a:endParaRPr lang="nl-BE" sz="800" dirty="0">
              <a:latin typeface="Verdana" pitchFamily="34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57158" y="285728"/>
            <a:ext cx="8382000" cy="1107996"/>
          </a:xfrm>
          <a:prstGeom prst="rect">
            <a:avLst/>
          </a:prstGeom>
        </p:spPr>
        <p:txBody>
          <a:bodyPr vert="horz" lIns="0" rIns="0" bIns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>I Sociaal Werk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/>
            </a:r>
            <a:b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</a:br>
            <a:r>
              <a:rPr lang="nl-BE" sz="2800" b="1" dirty="0" smtClean="0">
                <a:solidFill>
                  <a:schemeClr val="accent1"/>
                </a:solidFill>
                <a:latin typeface="Verdana" pitchFamily="34" charset="0"/>
                <a:ea typeface="+mj-ea"/>
                <a:cs typeface="+mj-cs"/>
              </a:rPr>
              <a:t>3. Voorwerp van sociaal werk</a:t>
            </a:r>
            <a:endParaRPr kumimoji="0" lang="nl-BE" sz="50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285720" y="1500174"/>
            <a:ext cx="7858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b="1" dirty="0" smtClean="0">
                <a:solidFill>
                  <a:schemeClr val="accent4"/>
                </a:solidFill>
                <a:latin typeface="Verdana" pitchFamily="34" charset="0"/>
              </a:rPr>
              <a:t>3.1. Welzijn in de literatuur</a:t>
            </a:r>
          </a:p>
          <a:p>
            <a:r>
              <a:rPr lang="nl-BE" b="1" dirty="0" smtClean="0">
                <a:solidFill>
                  <a:srgbClr val="FF0000"/>
                </a:solidFill>
                <a:latin typeface="Verdana" pitchFamily="34" charset="0"/>
              </a:rPr>
              <a:t>3.1.1. I</a:t>
            </a:r>
            <a:r>
              <a:rPr lang="nl-NL" b="1" dirty="0" err="1" smtClean="0">
                <a:solidFill>
                  <a:srgbClr val="FF0000"/>
                </a:solidFill>
                <a:latin typeface="Verdana" pitchFamily="34" charset="0"/>
              </a:rPr>
              <a:t>deologische</a:t>
            </a:r>
            <a:r>
              <a:rPr lang="nl-NL" b="1" dirty="0" smtClean="0">
                <a:solidFill>
                  <a:srgbClr val="FF0000"/>
                </a:solidFill>
                <a:latin typeface="Verdana" pitchFamily="34" charset="0"/>
              </a:rPr>
              <a:t> definitie </a:t>
            </a:r>
            <a:r>
              <a:rPr lang="nl-NL" sz="1400" b="1" dirty="0" smtClean="0">
                <a:solidFill>
                  <a:srgbClr val="FF0000"/>
                </a:solidFill>
                <a:latin typeface="Verdana" pitchFamily="34" charset="0"/>
              </a:rPr>
              <a:t>(ethische, normatieve)</a:t>
            </a:r>
          </a:p>
          <a:p>
            <a:endParaRPr lang="nl-BE" b="1" dirty="0" smtClean="0">
              <a:solidFill>
                <a:schemeClr val="accent4"/>
              </a:solidFill>
              <a:latin typeface="Verdana" pitchFamily="34" charset="0"/>
            </a:endParaRPr>
          </a:p>
          <a:p>
            <a:endParaRPr lang="nl-NL" dirty="0"/>
          </a:p>
        </p:txBody>
      </p:sp>
      <p:pic>
        <p:nvPicPr>
          <p:cNvPr id="12" name="Picture 4" descr="http://www.folia.nl/uploads/big/__ideaal.jp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072065" y="0"/>
            <a:ext cx="951321" cy="7143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6" descr="http://www.bpvtoolkit.nl/bpv.output/bpv.images/puzzelstukjes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215074" y="0"/>
            <a:ext cx="785818" cy="6974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Picture 2" descr="http://projecthoop.files.wordpress.com/2009/06/geluk3.jpg?w=269&amp;h=300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143768" y="0"/>
            <a:ext cx="714379" cy="7967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Picture 4" descr="http://www.ccfun.be/bouw/images/bouw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072486" y="0"/>
            <a:ext cx="785794" cy="7857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9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2000240"/>
            <a:ext cx="8534400" cy="401956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nl-BE" sz="1000" b="1" i="1" dirty="0"/>
              <a:t>	</a:t>
            </a:r>
            <a:endParaRPr lang="nl-BE" sz="1000" b="1" i="1" dirty="0" smtClean="0"/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endParaRPr lang="nl-BE" sz="1280" b="1" i="1" dirty="0" smtClean="0">
              <a:solidFill>
                <a:srgbClr val="0070C0"/>
              </a:solidFill>
              <a:latin typeface="Calibri" pitchFamily="34" charset="0"/>
            </a:endParaRPr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nl-BE" sz="1900" b="1" i="1" dirty="0" smtClean="0">
                <a:solidFill>
                  <a:srgbClr val="0070C0"/>
                </a:solidFill>
                <a:latin typeface="Calibri" pitchFamily="34" charset="0"/>
              </a:rPr>
              <a:t>	</a:t>
            </a:r>
            <a:r>
              <a:rPr lang="nl-BE" sz="2300" b="1" i="1" dirty="0" smtClean="0">
                <a:solidFill>
                  <a:srgbClr val="0070C0"/>
                </a:solidFill>
                <a:latin typeface="Calibri" pitchFamily="34" charset="0"/>
              </a:rPr>
              <a:t>“</a:t>
            </a:r>
            <a:r>
              <a:rPr lang="nl-BE" sz="2300" b="1" i="1" dirty="0">
                <a:solidFill>
                  <a:srgbClr val="0070C0"/>
                </a:solidFill>
                <a:latin typeface="Calibri" pitchFamily="34" charset="0"/>
              </a:rPr>
              <a:t>Welzijn in de ruimste betekenis van het woord, duidt op een kwaliteit van het menselijk bestaan.(…) Dit wordt </a:t>
            </a:r>
            <a:r>
              <a:rPr lang="nl-BE" sz="2300" b="1" i="1" dirty="0">
                <a:solidFill>
                  <a:srgbClr val="FF0000"/>
                </a:solidFill>
                <a:latin typeface="Calibri" pitchFamily="34" charset="0"/>
              </a:rPr>
              <a:t>gekenmerkt</a:t>
            </a:r>
            <a:r>
              <a:rPr lang="nl-BE" sz="2300" b="1" i="1" dirty="0">
                <a:solidFill>
                  <a:srgbClr val="0070C0"/>
                </a:solidFill>
                <a:latin typeface="Calibri" pitchFamily="34" charset="0"/>
              </a:rPr>
              <a:t> door lichamelijke, psychische, relationele, maatschappelijke en existentiële </a:t>
            </a:r>
            <a:r>
              <a:rPr lang="nl-BE" sz="2300" b="1" i="1" dirty="0">
                <a:solidFill>
                  <a:srgbClr val="FF0000"/>
                </a:solidFill>
                <a:latin typeface="Calibri" pitchFamily="34" charset="0"/>
              </a:rPr>
              <a:t>componenten</a:t>
            </a:r>
            <a:r>
              <a:rPr lang="nl-BE" sz="2300" b="1" i="1" dirty="0">
                <a:solidFill>
                  <a:srgbClr val="0070C0"/>
                </a:solidFill>
                <a:latin typeface="Calibri" pitchFamily="34" charset="0"/>
              </a:rPr>
              <a:t>. (Elk van deze…) wordt gekenmerkt door </a:t>
            </a:r>
            <a:r>
              <a:rPr lang="nl-BE" sz="2300" b="1" i="1" dirty="0">
                <a:solidFill>
                  <a:srgbClr val="FF0000"/>
                </a:solidFill>
                <a:latin typeface="Calibri" pitchFamily="34" charset="0"/>
              </a:rPr>
              <a:t>specifieke mogelijkheden en beperkingen</a:t>
            </a:r>
            <a:r>
              <a:rPr lang="nl-BE" sz="2300" b="1" i="1" dirty="0">
                <a:solidFill>
                  <a:srgbClr val="0070C0"/>
                </a:solidFill>
                <a:latin typeface="Calibri" pitchFamily="34" charset="0"/>
              </a:rPr>
              <a:t>...” </a:t>
            </a:r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nl-BE" sz="2300" i="1" dirty="0">
                <a:solidFill>
                  <a:srgbClr val="0070C0"/>
                </a:solidFill>
                <a:latin typeface="Calibri" pitchFamily="34" charset="0"/>
              </a:rPr>
              <a:t>	</a:t>
            </a:r>
            <a:r>
              <a:rPr lang="nl-BE" sz="2300" i="1" dirty="0" smtClean="0">
                <a:solidFill>
                  <a:srgbClr val="0070C0"/>
                </a:solidFill>
                <a:latin typeface="Calibri" pitchFamily="34" charset="0"/>
              </a:rPr>
              <a:t>Decreet </a:t>
            </a:r>
            <a:r>
              <a:rPr lang="nl-BE" sz="2300" i="1" dirty="0">
                <a:solidFill>
                  <a:srgbClr val="0070C0"/>
                </a:solidFill>
                <a:latin typeface="Calibri" pitchFamily="34" charset="0"/>
              </a:rPr>
              <a:t>betreffende het Algemeen </a:t>
            </a:r>
            <a:r>
              <a:rPr lang="nl-BE" sz="2300" i="1" dirty="0" smtClean="0">
                <a:solidFill>
                  <a:srgbClr val="0070C0"/>
                </a:solidFill>
                <a:latin typeface="Calibri" pitchFamily="34" charset="0"/>
              </a:rPr>
              <a:t>Welzijnswerk</a:t>
            </a:r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endParaRPr lang="nl-BE" sz="1200" b="1" i="1" dirty="0" smtClean="0">
              <a:solidFill>
                <a:srgbClr val="33CC33"/>
              </a:solidFill>
              <a:latin typeface="Verdana" pitchFamily="34" charset="0"/>
            </a:endParaRPr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endParaRPr lang="nl-BE" sz="1920" b="1" i="1" dirty="0">
              <a:solidFill>
                <a:srgbClr val="33CC33"/>
              </a:solidFill>
              <a:latin typeface="Verdana" pitchFamily="34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nl-NL" sz="2900" dirty="0" smtClean="0">
                <a:latin typeface="Verdana" pitchFamily="34" charset="0"/>
              </a:rPr>
              <a:t>objectieve </a:t>
            </a:r>
            <a:r>
              <a:rPr lang="nl-NL" sz="2900" dirty="0">
                <a:latin typeface="Verdana" pitchFamily="34" charset="0"/>
              </a:rPr>
              <a:t>kenmerken (criteria - meten op basis van indicatoren met schaaltechnieken)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nl-NL" sz="2900" dirty="0">
                <a:latin typeface="Verdana" pitchFamily="34" charset="0"/>
              </a:rPr>
              <a:t>klemtoon op de bepalende factoren of indicatoren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nl-NL" sz="2900" dirty="0">
                <a:latin typeface="Verdana" pitchFamily="34" charset="0"/>
              </a:rPr>
              <a:t>relatief karakter naar inhoud en </a:t>
            </a:r>
            <a:r>
              <a:rPr lang="nl-NL" sz="2900" dirty="0" smtClean="0">
                <a:latin typeface="Verdana" pitchFamily="34" charset="0"/>
              </a:rPr>
              <a:t>aantal factoren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nl-NL" sz="2900" dirty="0">
                <a:latin typeface="Verdana" pitchFamily="34" charset="0"/>
              </a:rPr>
              <a:t>operationeel </a:t>
            </a:r>
            <a:r>
              <a:rPr lang="nl-NL" sz="2900" dirty="0" smtClean="0">
                <a:latin typeface="Verdana" pitchFamily="34" charset="0"/>
              </a:rPr>
              <a:t>hanteerbaar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6600"/>
                </a:solidFill>
              </a:rPr>
              <a:t>2010-2011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6600"/>
                </a:solidFill>
              </a:rPr>
              <a:t>Auteurs: J. </a:t>
            </a:r>
            <a:r>
              <a:rPr lang="nl-NL" dirty="0" err="1" smtClean="0">
                <a:solidFill>
                  <a:srgbClr val="FF6600"/>
                </a:solidFill>
              </a:rPr>
              <a:t>Knockaert</a:t>
            </a:r>
            <a:r>
              <a:rPr lang="nl-NL" dirty="0" smtClean="0">
                <a:solidFill>
                  <a:srgbClr val="FF6600"/>
                </a:solidFill>
              </a:rPr>
              <a:t> - D. </a:t>
            </a:r>
            <a:r>
              <a:rPr lang="nl-NL" dirty="0" err="1" smtClean="0">
                <a:solidFill>
                  <a:srgbClr val="FF6600"/>
                </a:solidFill>
              </a:rPr>
              <a:t>Kerger</a:t>
            </a:r>
            <a:r>
              <a:rPr lang="nl-NL" dirty="0" smtClean="0">
                <a:solidFill>
                  <a:srgbClr val="FF6600"/>
                </a:solidFill>
              </a:rPr>
              <a:t> – J. Cabooter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9E8F1-D03E-4266-9D18-0E0FD04E2104}" type="slidenum">
              <a:rPr lang="en-GB"/>
              <a:pPr/>
              <a:t>7</a:t>
            </a:fld>
            <a:endParaRPr lang="en-GB"/>
          </a:p>
        </p:txBody>
      </p:sp>
      <p:sp>
        <p:nvSpPr>
          <p:cNvPr id="254980" name="Text Box 4"/>
          <p:cNvSpPr txBox="1">
            <a:spLocks noChangeArrowheads="1"/>
          </p:cNvSpPr>
          <p:nvPr/>
        </p:nvSpPr>
        <p:spPr bwMode="auto">
          <a:xfrm>
            <a:off x="609600" y="6019800"/>
            <a:ext cx="6553200" cy="2143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BE" sz="800" i="1" dirty="0">
                <a:latin typeface="Verdana" pitchFamily="34" charset="0"/>
              </a:rPr>
              <a:t>Ontwerp van decreet betreffende het Algemeen Welzijnswerk</a:t>
            </a:r>
            <a:r>
              <a:rPr lang="nl-BE" sz="800" dirty="0">
                <a:latin typeface="Verdana" pitchFamily="34" charset="0"/>
              </a:rPr>
              <a:t>. Memorie van Toelichting. Vlaamse Raad, Stuk 514, 1991.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57158" y="285728"/>
            <a:ext cx="8382000" cy="1107996"/>
          </a:xfrm>
          <a:prstGeom prst="rect">
            <a:avLst/>
          </a:prstGeom>
        </p:spPr>
        <p:txBody>
          <a:bodyPr vert="horz" lIns="0" rIns="0" bIns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>I Sociaal Werk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/>
            </a:r>
            <a:b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</a:br>
            <a:r>
              <a:rPr lang="nl-BE" sz="2800" b="1" dirty="0" smtClean="0">
                <a:solidFill>
                  <a:schemeClr val="accent1"/>
                </a:solidFill>
                <a:latin typeface="Verdana" pitchFamily="34" charset="0"/>
                <a:ea typeface="+mj-ea"/>
                <a:cs typeface="+mj-cs"/>
              </a:rPr>
              <a:t>3. Voorwerp van sociaal werk</a:t>
            </a:r>
            <a:endParaRPr kumimoji="0" lang="nl-BE" sz="50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285720" y="1500174"/>
            <a:ext cx="7858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b="1" dirty="0" smtClean="0">
                <a:solidFill>
                  <a:schemeClr val="accent4"/>
                </a:solidFill>
                <a:latin typeface="Verdana" pitchFamily="34" charset="0"/>
              </a:rPr>
              <a:t>3.1. Welzijn in de literatuur</a:t>
            </a:r>
          </a:p>
          <a:p>
            <a:r>
              <a:rPr lang="nl-BE" b="1" dirty="0" smtClean="0">
                <a:solidFill>
                  <a:srgbClr val="FF0000"/>
                </a:solidFill>
                <a:latin typeface="Verdana" pitchFamily="34" charset="0"/>
              </a:rPr>
              <a:t>3.1.2.	k</a:t>
            </a:r>
            <a:r>
              <a:rPr lang="nl-NL" b="1" dirty="0" err="1" smtClean="0">
                <a:solidFill>
                  <a:srgbClr val="FF0000"/>
                </a:solidFill>
                <a:latin typeface="Verdana" pitchFamily="34" charset="0"/>
              </a:rPr>
              <a:t>enmerkendefinitie</a:t>
            </a:r>
            <a:r>
              <a:rPr lang="nl-NL" b="1" dirty="0" smtClean="0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nl-NL" sz="1400" b="1" dirty="0" smtClean="0">
                <a:solidFill>
                  <a:srgbClr val="FF0000"/>
                </a:solidFill>
                <a:latin typeface="Verdana" pitchFamily="34" charset="0"/>
              </a:rPr>
              <a:t>(</a:t>
            </a:r>
            <a:r>
              <a:rPr lang="nl-NL" sz="1400" b="1" dirty="0" err="1" smtClean="0">
                <a:solidFill>
                  <a:srgbClr val="FF0000"/>
                </a:solidFill>
                <a:latin typeface="Verdana" pitchFamily="34" charset="0"/>
              </a:rPr>
              <a:t>enumeratieve</a:t>
            </a:r>
            <a:r>
              <a:rPr lang="nl-NL" sz="1400" b="1" dirty="0" smtClean="0">
                <a:solidFill>
                  <a:srgbClr val="FF0000"/>
                </a:solidFill>
                <a:latin typeface="Verdana" pitchFamily="34" charset="0"/>
              </a:rPr>
              <a:t>)</a:t>
            </a:r>
          </a:p>
          <a:p>
            <a:endParaRPr lang="nl-BE" b="1" dirty="0" smtClean="0">
              <a:solidFill>
                <a:schemeClr val="accent4"/>
              </a:solidFill>
              <a:latin typeface="Verdana" pitchFamily="34" charset="0"/>
            </a:endParaRPr>
          </a:p>
          <a:p>
            <a:endParaRPr lang="nl-NL" dirty="0"/>
          </a:p>
        </p:txBody>
      </p:sp>
      <p:sp>
        <p:nvSpPr>
          <p:cNvPr id="4098" name="AutoShape 2" descr="http://www.memic.unimaas.nl:8888/daisy/SMILE-CMS/1127-SMILE/version/default/part/ImageData/data/psychosociale%20kenmerken%201.bmp"/>
          <p:cNvSpPr>
            <a:spLocks noChangeAspect="1" noChangeArrowheads="1"/>
          </p:cNvSpPr>
          <p:nvPr/>
        </p:nvSpPr>
        <p:spPr bwMode="auto">
          <a:xfrm>
            <a:off x="155575" y="-1219200"/>
            <a:ext cx="5753100" cy="25527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BE"/>
          </a:p>
        </p:txBody>
      </p:sp>
      <p:pic>
        <p:nvPicPr>
          <p:cNvPr id="12" name="Picture 4" descr="http://www.folia.nl/uploads/big/__ideaal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072066" y="0"/>
            <a:ext cx="857256" cy="6437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Picture 6" descr="http://www.bpvtoolkit.nl/bpv.output/bpv.images/puzzelstukjes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215074" y="0"/>
            <a:ext cx="785818" cy="6974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Picture 2" descr="http://projecthoop.files.wordpress.com/2009/06/geluk3.jpg?w=269&amp;h=300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143768" y="0"/>
            <a:ext cx="714379" cy="7967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Picture 4" descr="http://www.ccfun.be/bouw/images/bouw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072486" y="0"/>
            <a:ext cx="785794" cy="7857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7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7" name="Rectangle 3"/>
          <p:cNvSpPr>
            <a:spLocks noGrp="1" noChangeArrowheads="1"/>
          </p:cNvSpPr>
          <p:nvPr>
            <p:ph idx="1"/>
          </p:nvPr>
        </p:nvSpPr>
        <p:spPr>
          <a:xfrm>
            <a:off x="300038" y="1928802"/>
            <a:ext cx="8629680" cy="409099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endParaRPr lang="nl-BE" sz="1000" b="1" i="1" dirty="0" smtClean="0"/>
          </a:p>
          <a:p>
            <a:pPr>
              <a:buFont typeface="Wingdings" pitchFamily="2" charset="2"/>
              <a:buNone/>
            </a:pPr>
            <a:r>
              <a:rPr lang="nl-BE" sz="1600" b="1" i="1" dirty="0" smtClean="0">
                <a:solidFill>
                  <a:srgbClr val="33CC33"/>
                </a:solidFill>
                <a:latin typeface="Calibri" pitchFamily="34" charset="0"/>
              </a:rPr>
              <a:t>	</a:t>
            </a:r>
            <a:r>
              <a:rPr lang="nl-BE" sz="1600" b="1" i="1" dirty="0" smtClean="0">
                <a:solidFill>
                  <a:srgbClr val="0070C0"/>
                </a:solidFill>
                <a:latin typeface="Calibri" pitchFamily="34" charset="0"/>
              </a:rPr>
              <a:t>“</a:t>
            </a:r>
            <a:r>
              <a:rPr lang="nl-BE" sz="1600" b="1" i="1" dirty="0">
                <a:solidFill>
                  <a:srgbClr val="0070C0"/>
                </a:solidFill>
                <a:latin typeface="Calibri" pitchFamily="34" charset="0"/>
              </a:rPr>
              <a:t>Een dynamisch optimum van functioneren, dat precies ontstaat wanneer </a:t>
            </a:r>
            <a:r>
              <a:rPr lang="nl-BE" sz="1600" b="1" i="1" dirty="0">
                <a:solidFill>
                  <a:srgbClr val="FF0000"/>
                </a:solidFill>
                <a:latin typeface="Calibri" pitchFamily="34" charset="0"/>
              </a:rPr>
              <a:t>iemand</a:t>
            </a:r>
            <a:r>
              <a:rPr lang="nl-BE" sz="1600" b="1" i="1" dirty="0">
                <a:solidFill>
                  <a:srgbClr val="0070C0"/>
                </a:solidFill>
                <a:latin typeface="Calibri" pitchFamily="34" charset="0"/>
              </a:rPr>
              <a:t> tot een harmonische ontplooiing van al zijn bestaansfacetten komt en dit met respect </a:t>
            </a:r>
            <a:r>
              <a:rPr lang="nl-BE" sz="1600" b="1" i="1" dirty="0" err="1">
                <a:solidFill>
                  <a:srgbClr val="0070C0"/>
                </a:solidFill>
                <a:latin typeface="Calibri" pitchFamily="34" charset="0"/>
              </a:rPr>
              <a:t>én</a:t>
            </a:r>
            <a:r>
              <a:rPr lang="nl-BE" sz="1600" b="1" i="1" dirty="0">
                <a:solidFill>
                  <a:srgbClr val="0070C0"/>
                </a:solidFill>
                <a:latin typeface="Calibri" pitchFamily="34" charset="0"/>
              </a:rPr>
              <a:t> zelfs engagement voor de ontplooiing van de medemens.(…) Welzijn is een opgave die </a:t>
            </a:r>
            <a:r>
              <a:rPr lang="nl-BE" sz="1600" b="1" i="1" dirty="0">
                <a:solidFill>
                  <a:srgbClr val="FF0000"/>
                </a:solidFill>
                <a:latin typeface="Calibri" pitchFamily="34" charset="0"/>
              </a:rPr>
              <a:t>door elkeen moet worden waargemaakt</a:t>
            </a:r>
            <a:r>
              <a:rPr lang="nl-BE" sz="1600" b="1" i="1" dirty="0">
                <a:solidFill>
                  <a:srgbClr val="0070C0"/>
                </a:solidFill>
                <a:latin typeface="Calibri" pitchFamily="34" charset="0"/>
              </a:rPr>
              <a:t> . (…) Daartoe moeten anderen en de maatschappelijke ruimte bieden, gunstige omstandigheden scheppen, een </a:t>
            </a:r>
            <a:r>
              <a:rPr lang="nl-BE" sz="1600" b="1" i="1" dirty="0">
                <a:solidFill>
                  <a:srgbClr val="FF0000"/>
                </a:solidFill>
                <a:latin typeface="Calibri" pitchFamily="34" charset="0"/>
              </a:rPr>
              <a:t>maatschappelijke kansenstructuur </a:t>
            </a:r>
            <a:r>
              <a:rPr lang="nl-BE" sz="1600" b="1" i="1" dirty="0">
                <a:solidFill>
                  <a:srgbClr val="0070C0"/>
                </a:solidFill>
                <a:latin typeface="Calibri" pitchFamily="34" charset="0"/>
              </a:rPr>
              <a:t>creëren en die ook beveiligen.” </a:t>
            </a:r>
            <a:r>
              <a:rPr lang="nl-BE" sz="1600" i="1" dirty="0" err="1">
                <a:solidFill>
                  <a:srgbClr val="0070C0"/>
                </a:solidFill>
                <a:latin typeface="Calibri" pitchFamily="34" charset="0"/>
              </a:rPr>
              <a:t>Baert</a:t>
            </a:r>
            <a:r>
              <a:rPr lang="nl-BE" sz="1600" i="1" dirty="0">
                <a:solidFill>
                  <a:srgbClr val="0070C0"/>
                </a:solidFill>
                <a:latin typeface="Calibri" pitchFamily="34" charset="0"/>
              </a:rPr>
              <a:t>, H</a:t>
            </a:r>
            <a:r>
              <a:rPr lang="nl-BE" sz="1600" i="1" dirty="0" smtClean="0">
                <a:solidFill>
                  <a:srgbClr val="0070C0"/>
                </a:solidFill>
                <a:latin typeface="Calibri" pitchFamily="34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nl-BE" sz="1200" b="1" i="1" dirty="0">
              <a:solidFill>
                <a:srgbClr val="33CC33"/>
              </a:solidFill>
            </a:endParaRPr>
          </a:p>
          <a:p>
            <a:pPr lvl="1"/>
            <a:r>
              <a:rPr lang="nl-NL" sz="2000" dirty="0" smtClean="0">
                <a:latin typeface="Verdana" pitchFamily="34" charset="0"/>
              </a:rPr>
              <a:t>subjectieve </a:t>
            </a:r>
            <a:r>
              <a:rPr lang="nl-NL" sz="2000" dirty="0">
                <a:latin typeface="Verdana" pitchFamily="34" charset="0"/>
              </a:rPr>
              <a:t>beleving (</a:t>
            </a:r>
            <a:r>
              <a:rPr lang="nl-NL" sz="2000" dirty="0" err="1">
                <a:latin typeface="Verdana" pitchFamily="34" charset="0"/>
              </a:rPr>
              <a:t>wel-zijn</a:t>
            </a:r>
            <a:r>
              <a:rPr lang="nl-NL" sz="2000" dirty="0">
                <a:latin typeface="Verdana" pitchFamily="34" charset="0"/>
              </a:rPr>
              <a:t>):</a:t>
            </a:r>
            <a:r>
              <a:rPr lang="nl-NL" sz="2000" dirty="0" err="1">
                <a:latin typeface="Verdana" pitchFamily="34" charset="0"/>
              </a:rPr>
              <a:t>wel-voelen</a:t>
            </a:r>
            <a:r>
              <a:rPr lang="nl-NL" sz="2000" dirty="0">
                <a:latin typeface="Verdana" pitchFamily="34" charset="0"/>
              </a:rPr>
              <a:t> en </a:t>
            </a:r>
            <a:r>
              <a:rPr lang="nl-NL" sz="2000" dirty="0" err="1">
                <a:latin typeface="Verdana" pitchFamily="34" charset="0"/>
              </a:rPr>
              <a:t>wel-weten</a:t>
            </a:r>
            <a:endParaRPr lang="nl-NL" sz="2000" dirty="0">
              <a:latin typeface="Verdana" pitchFamily="34" charset="0"/>
            </a:endParaRPr>
          </a:p>
          <a:p>
            <a:pPr lvl="1"/>
            <a:r>
              <a:rPr lang="nl-NL" sz="2000" dirty="0">
                <a:latin typeface="Verdana" pitchFamily="34" charset="0"/>
              </a:rPr>
              <a:t>gedragselement</a:t>
            </a:r>
          </a:p>
          <a:p>
            <a:pPr lvl="1"/>
            <a:r>
              <a:rPr lang="nl-NL" sz="2000" dirty="0">
                <a:latin typeface="Verdana" pitchFamily="34" charset="0"/>
              </a:rPr>
              <a:t>maatschappelijke verschijningsvorm</a:t>
            </a:r>
          </a:p>
          <a:p>
            <a:pPr lvl="1"/>
            <a:r>
              <a:rPr lang="nl-NL" sz="2000" dirty="0">
                <a:latin typeface="Verdana" pitchFamily="34" charset="0"/>
              </a:rPr>
              <a:t>autonoom versus heteronoom</a:t>
            </a:r>
          </a:p>
          <a:p>
            <a:pPr lvl="1"/>
            <a:r>
              <a:rPr lang="nl-NL" sz="2000" dirty="0">
                <a:latin typeface="Verdana" pitchFamily="34" charset="0"/>
              </a:rPr>
              <a:t>samenspel van definiëringelementen in tijd, situatie en context: leefstijl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6600"/>
                </a:solidFill>
              </a:rPr>
              <a:t>2010-2011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6600"/>
                </a:solidFill>
              </a:rPr>
              <a:t>Auteurs: J. </a:t>
            </a:r>
            <a:r>
              <a:rPr lang="nl-NL" dirty="0" err="1" smtClean="0">
                <a:solidFill>
                  <a:srgbClr val="FF6600"/>
                </a:solidFill>
              </a:rPr>
              <a:t>Knockaert</a:t>
            </a:r>
            <a:r>
              <a:rPr lang="nl-NL" dirty="0" smtClean="0">
                <a:solidFill>
                  <a:srgbClr val="FF6600"/>
                </a:solidFill>
              </a:rPr>
              <a:t> - D. </a:t>
            </a:r>
            <a:r>
              <a:rPr lang="nl-NL" dirty="0" err="1" smtClean="0">
                <a:solidFill>
                  <a:srgbClr val="FF6600"/>
                </a:solidFill>
              </a:rPr>
              <a:t>Kerger</a:t>
            </a:r>
            <a:r>
              <a:rPr lang="nl-NL" dirty="0" smtClean="0">
                <a:solidFill>
                  <a:srgbClr val="FF6600"/>
                </a:solidFill>
              </a:rPr>
              <a:t> – J. Cabooter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93C94-0D13-4BD0-BD3B-8AC8CBC71D4B}" type="slidenum">
              <a:rPr lang="en-GB"/>
              <a:pPr/>
              <a:t>8</a:t>
            </a:fld>
            <a:endParaRPr lang="en-GB"/>
          </a:p>
        </p:txBody>
      </p:sp>
      <p:sp>
        <p:nvSpPr>
          <p:cNvPr id="262148" name="Text Box 4"/>
          <p:cNvSpPr txBox="1">
            <a:spLocks noChangeArrowheads="1"/>
          </p:cNvSpPr>
          <p:nvPr/>
        </p:nvSpPr>
        <p:spPr bwMode="auto">
          <a:xfrm>
            <a:off x="685800" y="6019800"/>
            <a:ext cx="4114800" cy="2143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BE" sz="800" dirty="0" err="1">
                <a:latin typeface="Verdana" pitchFamily="34" charset="0"/>
              </a:rPr>
              <a:t>Baert</a:t>
            </a:r>
            <a:r>
              <a:rPr lang="nl-BE" sz="800" dirty="0">
                <a:latin typeface="Verdana" pitchFamily="34" charset="0"/>
              </a:rPr>
              <a:t>, H. Welzijnswerk en ingebouwde vorming</a:t>
            </a:r>
            <a:r>
              <a:rPr lang="nl-BE" sz="800" i="1" dirty="0">
                <a:latin typeface="Verdana" pitchFamily="34" charset="0"/>
              </a:rPr>
              <a:t>. Vorming</a:t>
            </a:r>
            <a:r>
              <a:rPr lang="nl-BE" sz="800" dirty="0">
                <a:latin typeface="Verdana" pitchFamily="34" charset="0"/>
              </a:rPr>
              <a:t>, (1990)2.</a:t>
            </a:r>
            <a:endParaRPr lang="nl-BE" sz="800" i="1" dirty="0">
              <a:latin typeface="Verdana" pitchFamily="34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57158" y="285728"/>
            <a:ext cx="8382000" cy="1107996"/>
          </a:xfrm>
          <a:prstGeom prst="rect">
            <a:avLst/>
          </a:prstGeom>
        </p:spPr>
        <p:txBody>
          <a:bodyPr vert="horz" lIns="0" rIns="0" bIns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>I Sociaal Werk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/>
            </a:r>
            <a:b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</a:br>
            <a:r>
              <a:rPr lang="nl-BE" sz="2800" b="1" dirty="0" smtClean="0">
                <a:solidFill>
                  <a:schemeClr val="accent1"/>
                </a:solidFill>
                <a:latin typeface="Verdana" pitchFamily="34" charset="0"/>
                <a:ea typeface="+mj-ea"/>
                <a:cs typeface="+mj-cs"/>
              </a:rPr>
              <a:t>3. Voorwerp van sociaal werk</a:t>
            </a:r>
            <a:endParaRPr kumimoji="0" lang="nl-BE" sz="50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285720" y="1500174"/>
            <a:ext cx="7858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b="1" dirty="0" smtClean="0">
                <a:solidFill>
                  <a:schemeClr val="accent4"/>
                </a:solidFill>
                <a:latin typeface="Verdana" pitchFamily="34" charset="0"/>
              </a:rPr>
              <a:t>3.1. Welzijn in de literatuur</a:t>
            </a:r>
          </a:p>
          <a:p>
            <a:r>
              <a:rPr lang="nl-BE" b="1" dirty="0" smtClean="0">
                <a:solidFill>
                  <a:srgbClr val="FF0000"/>
                </a:solidFill>
                <a:latin typeface="Verdana" pitchFamily="34" charset="0"/>
              </a:rPr>
              <a:t>3.1.3. f</a:t>
            </a:r>
            <a:r>
              <a:rPr lang="nl-NL" b="1" dirty="0" err="1" smtClean="0">
                <a:solidFill>
                  <a:srgbClr val="FF0000"/>
                </a:solidFill>
                <a:latin typeface="Verdana" pitchFamily="34" charset="0"/>
              </a:rPr>
              <a:t>unctionele</a:t>
            </a:r>
            <a:r>
              <a:rPr lang="nl-NL" b="1" dirty="0" smtClean="0">
                <a:solidFill>
                  <a:srgbClr val="FF0000"/>
                </a:solidFill>
                <a:latin typeface="Verdana" pitchFamily="34" charset="0"/>
              </a:rPr>
              <a:t> definitie</a:t>
            </a:r>
          </a:p>
          <a:p>
            <a:endParaRPr lang="nl-BE" b="1" dirty="0" smtClean="0">
              <a:solidFill>
                <a:schemeClr val="accent4"/>
              </a:solidFill>
              <a:latin typeface="Verdana" pitchFamily="34" charset="0"/>
            </a:endParaRPr>
          </a:p>
          <a:p>
            <a:endParaRPr lang="nl-NL" dirty="0"/>
          </a:p>
        </p:txBody>
      </p:sp>
      <p:pic>
        <p:nvPicPr>
          <p:cNvPr id="11" name="Picture 4" descr="http://www.folia.nl/uploads/big/__ideaal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072066" y="0"/>
            <a:ext cx="857256" cy="6437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6" descr="http://www.bpvtoolkit.nl/bpv.output/bpv.images/puzzelstukjes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215074" y="0"/>
            <a:ext cx="785818" cy="6974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2" descr="http://projecthoop.files.wordpress.com/2009/06/geluk3.jpg?w=269&amp;h=300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143768" y="0"/>
            <a:ext cx="714379" cy="7967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Picture 4" descr="http://www.ccfun.be/bouw/images/bouw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072486" y="0"/>
            <a:ext cx="785794" cy="7857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1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893907"/>
            <a:ext cx="8339166" cy="439261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nl-BE" sz="1600" b="1" i="1" dirty="0"/>
              <a:t>	</a:t>
            </a:r>
            <a:endParaRPr lang="nl-BE" sz="1200" b="1" i="1" dirty="0" smtClean="0"/>
          </a:p>
          <a:p>
            <a:pPr>
              <a:buFont typeface="Wingdings" pitchFamily="2" charset="2"/>
              <a:buNone/>
            </a:pPr>
            <a:r>
              <a:rPr lang="nl-BE" sz="1600" b="1" i="1" dirty="0" smtClean="0">
                <a:solidFill>
                  <a:srgbClr val="33CC33"/>
                </a:solidFill>
                <a:latin typeface="Calibri" pitchFamily="34" charset="0"/>
              </a:rPr>
              <a:t>	</a:t>
            </a:r>
            <a:r>
              <a:rPr lang="nl-BE" sz="1600" b="1" i="1" dirty="0" smtClean="0">
                <a:solidFill>
                  <a:srgbClr val="0070C0"/>
                </a:solidFill>
                <a:latin typeface="Calibri" pitchFamily="34" charset="0"/>
              </a:rPr>
              <a:t>“ </a:t>
            </a:r>
            <a:r>
              <a:rPr lang="nl-BE" sz="1600" b="1" i="1" dirty="0">
                <a:solidFill>
                  <a:srgbClr val="0070C0"/>
                </a:solidFill>
                <a:latin typeface="Calibri" pitchFamily="34" charset="0"/>
              </a:rPr>
              <a:t>Behoeften, welzijn en sociale problemen zijn </a:t>
            </a:r>
            <a:r>
              <a:rPr lang="nl-BE" sz="1600" b="1" i="1" dirty="0">
                <a:solidFill>
                  <a:srgbClr val="FF0000"/>
                </a:solidFill>
                <a:latin typeface="Calibri" pitchFamily="34" charset="0"/>
              </a:rPr>
              <a:t>geen objectieve </a:t>
            </a:r>
            <a:r>
              <a:rPr lang="nl-BE" sz="1600" b="1" i="1" dirty="0">
                <a:solidFill>
                  <a:srgbClr val="0070C0"/>
                </a:solidFill>
                <a:latin typeface="Calibri" pitchFamily="34" charset="0"/>
              </a:rPr>
              <a:t>gegevens, maar vormen het onderwerp van </a:t>
            </a:r>
            <a:r>
              <a:rPr lang="nl-BE" sz="1600" b="1" i="1" dirty="0">
                <a:solidFill>
                  <a:srgbClr val="FF0000"/>
                </a:solidFill>
                <a:latin typeface="Calibri" pitchFamily="34" charset="0"/>
              </a:rPr>
              <a:t>sociale constructie</a:t>
            </a:r>
            <a:r>
              <a:rPr lang="nl-BE" sz="1600" b="1" i="1" dirty="0">
                <a:solidFill>
                  <a:srgbClr val="0070C0"/>
                </a:solidFill>
                <a:latin typeface="Calibri" pitchFamily="34" charset="0"/>
              </a:rPr>
              <a:t>, waardering, conceptie en legitimering.” </a:t>
            </a:r>
            <a:r>
              <a:rPr lang="nl-BE" sz="1600" i="1" dirty="0" err="1">
                <a:solidFill>
                  <a:srgbClr val="0070C0"/>
                </a:solidFill>
                <a:latin typeface="Calibri" pitchFamily="34" charset="0"/>
              </a:rPr>
              <a:t>Elchardus</a:t>
            </a:r>
            <a:r>
              <a:rPr lang="nl-BE" sz="1600" i="1" dirty="0">
                <a:solidFill>
                  <a:srgbClr val="0070C0"/>
                </a:solidFill>
                <a:latin typeface="Calibri" pitchFamily="34" charset="0"/>
              </a:rPr>
              <a:t> M.</a:t>
            </a:r>
            <a:r>
              <a:rPr lang="nl-BE" sz="1600" b="1" i="1" dirty="0">
                <a:solidFill>
                  <a:srgbClr val="0070C0"/>
                </a:solidFill>
                <a:latin typeface="Calibri" pitchFamily="34" charset="0"/>
              </a:rPr>
              <a:t> </a:t>
            </a:r>
          </a:p>
          <a:p>
            <a:pPr lvl="1"/>
            <a:r>
              <a:rPr lang="nl-NL" sz="2000" dirty="0" smtClean="0">
                <a:latin typeface="Verdana" pitchFamily="34" charset="0"/>
              </a:rPr>
              <a:t>non-definitie</a:t>
            </a:r>
            <a:endParaRPr lang="nl-NL" sz="2000" dirty="0">
              <a:latin typeface="Verdana" pitchFamily="34" charset="0"/>
            </a:endParaRPr>
          </a:p>
          <a:p>
            <a:pPr lvl="1"/>
            <a:r>
              <a:rPr lang="nl-NL" sz="2000" dirty="0">
                <a:latin typeface="Verdana" pitchFamily="34" charset="0"/>
              </a:rPr>
              <a:t>heteronome component wordt beklemtoond</a:t>
            </a:r>
          </a:p>
          <a:p>
            <a:pPr lvl="1"/>
            <a:r>
              <a:rPr lang="nl-NL" sz="2000" dirty="0">
                <a:latin typeface="Verdana" pitchFamily="34" charset="0"/>
              </a:rPr>
              <a:t>context</a:t>
            </a:r>
            <a:endParaRPr lang="nl-NL" sz="2000" b="1" dirty="0">
              <a:latin typeface="Verdana" pitchFamily="34" charset="0"/>
            </a:endParaRPr>
          </a:p>
        </p:txBody>
      </p:sp>
      <p:sp>
        <p:nvSpPr>
          <p:cNvPr id="11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6600"/>
                </a:solidFill>
              </a:rPr>
              <a:t>2010-2011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12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6600"/>
                </a:solidFill>
              </a:rPr>
              <a:t>Auteurs: J. </a:t>
            </a:r>
            <a:r>
              <a:rPr lang="nl-NL" dirty="0" err="1" smtClean="0">
                <a:solidFill>
                  <a:srgbClr val="FF6600"/>
                </a:solidFill>
              </a:rPr>
              <a:t>Knockaert</a:t>
            </a:r>
            <a:r>
              <a:rPr lang="nl-NL" dirty="0" smtClean="0">
                <a:solidFill>
                  <a:srgbClr val="FF6600"/>
                </a:solidFill>
              </a:rPr>
              <a:t> - D. </a:t>
            </a:r>
            <a:r>
              <a:rPr lang="nl-NL" dirty="0" err="1" smtClean="0">
                <a:solidFill>
                  <a:srgbClr val="FF6600"/>
                </a:solidFill>
              </a:rPr>
              <a:t>Kerger</a:t>
            </a:r>
            <a:r>
              <a:rPr lang="nl-NL" dirty="0" smtClean="0">
                <a:solidFill>
                  <a:srgbClr val="FF6600"/>
                </a:solidFill>
              </a:rPr>
              <a:t> – J. Cabooter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13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FD907-F5EC-434B-8CB6-3C7D935C594F}" type="slidenum">
              <a:rPr lang="en-GB"/>
              <a:pPr/>
              <a:t>9</a:t>
            </a:fld>
            <a:endParaRPr lang="en-GB"/>
          </a:p>
        </p:txBody>
      </p:sp>
      <p:sp>
        <p:nvSpPr>
          <p:cNvPr id="263175" name="Text Box 7"/>
          <p:cNvSpPr txBox="1">
            <a:spLocks noChangeArrowheads="1"/>
          </p:cNvSpPr>
          <p:nvPr/>
        </p:nvSpPr>
        <p:spPr bwMode="auto">
          <a:xfrm>
            <a:off x="5284788" y="4149725"/>
            <a:ext cx="38592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BE" sz="1600" b="1">
                <a:latin typeface="Verdana" pitchFamily="34" charset="0"/>
              </a:rPr>
              <a:t>s</a:t>
            </a:r>
            <a:r>
              <a:rPr lang="nl-NL" sz="1600" b="1">
                <a:latin typeface="Verdana" pitchFamily="34" charset="0"/>
              </a:rPr>
              <a:t>tructuur</a:t>
            </a:r>
            <a:r>
              <a:rPr lang="nl-NL" sz="160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(politiek en economisch)</a:t>
            </a:r>
          </a:p>
        </p:txBody>
      </p:sp>
      <p:sp>
        <p:nvSpPr>
          <p:cNvPr id="263176" name="Text Box 8"/>
          <p:cNvSpPr txBox="1">
            <a:spLocks noChangeArrowheads="1"/>
          </p:cNvSpPr>
          <p:nvPr/>
        </p:nvSpPr>
        <p:spPr bwMode="auto">
          <a:xfrm>
            <a:off x="2916238" y="5445125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600" b="1">
                <a:latin typeface="Verdana" pitchFamily="34" charset="0"/>
              </a:rPr>
              <a:t>(</a:t>
            </a:r>
            <a:r>
              <a:rPr lang="nl-BE" sz="1600" b="1">
                <a:latin typeface="Verdana" pitchFamily="34" charset="0"/>
              </a:rPr>
              <a:t>s</a:t>
            </a:r>
            <a:r>
              <a:rPr lang="nl-NL" sz="1600" b="1">
                <a:latin typeface="Verdana" pitchFamily="34" charset="0"/>
              </a:rPr>
              <a:t>ub)culturen</a:t>
            </a:r>
            <a:endParaRPr lang="nl-NL" sz="160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263177" name="Text Box 9"/>
          <p:cNvSpPr txBox="1">
            <a:spLocks noChangeArrowheads="1"/>
          </p:cNvSpPr>
          <p:nvPr/>
        </p:nvSpPr>
        <p:spPr bwMode="auto">
          <a:xfrm>
            <a:off x="6084888" y="5445125"/>
            <a:ext cx="18288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BE" sz="1600" b="1">
                <a:latin typeface="Verdana" pitchFamily="34" charset="0"/>
              </a:rPr>
              <a:t>t</a:t>
            </a:r>
            <a:r>
              <a:rPr lang="nl-NL" sz="1600" b="1">
                <a:latin typeface="Verdana" pitchFamily="34" charset="0"/>
              </a:rPr>
              <a:t>echnologie</a:t>
            </a:r>
            <a:endParaRPr lang="nl-NL" sz="160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263185" name="Text Box 17"/>
          <p:cNvSpPr txBox="1">
            <a:spLocks noChangeArrowheads="1"/>
          </p:cNvSpPr>
          <p:nvPr/>
        </p:nvSpPr>
        <p:spPr bwMode="auto">
          <a:xfrm>
            <a:off x="609600" y="5867400"/>
            <a:ext cx="7848600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BE" sz="800" dirty="0" err="1">
                <a:latin typeface="Verdana" pitchFamily="34" charset="0"/>
              </a:rPr>
              <a:t>Elchardus</a:t>
            </a:r>
            <a:r>
              <a:rPr lang="nl-BE" sz="800" dirty="0">
                <a:latin typeface="Verdana" pitchFamily="34" charset="0"/>
              </a:rPr>
              <a:t>, M. De begeleidende samenleving en de zweverige vrijheid. In: </a:t>
            </a:r>
            <a:r>
              <a:rPr lang="nl-BE" sz="800" i="1" dirty="0">
                <a:latin typeface="Verdana" pitchFamily="34" charset="0"/>
              </a:rPr>
              <a:t>Politisering en professionalisering. </a:t>
            </a:r>
            <a:r>
              <a:rPr lang="nl-BE" sz="800" dirty="0">
                <a:latin typeface="Verdana" pitchFamily="34" charset="0"/>
              </a:rPr>
              <a:t>Referatenboek van het </a:t>
            </a:r>
            <a:r>
              <a:rPr lang="nl-BE" sz="800" dirty="0" err="1">
                <a:latin typeface="Verdana" pitchFamily="34" charset="0"/>
              </a:rPr>
              <a:t>Vlaams-Nederlands</a:t>
            </a:r>
            <a:r>
              <a:rPr lang="nl-BE" sz="800" dirty="0">
                <a:latin typeface="Verdana" pitchFamily="34" charset="0"/>
              </a:rPr>
              <a:t> sociologencongres, Antwerpen, 1979, 386-441.</a:t>
            </a:r>
          </a:p>
        </p:txBody>
      </p:sp>
      <p:sp>
        <p:nvSpPr>
          <p:cNvPr id="263188" name="Line 20"/>
          <p:cNvSpPr>
            <a:spLocks noChangeShapeType="1"/>
          </p:cNvSpPr>
          <p:nvPr/>
        </p:nvSpPr>
        <p:spPr bwMode="auto">
          <a:xfrm flipH="1">
            <a:off x="4648200" y="4419600"/>
            <a:ext cx="76200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nl-NL"/>
          </a:p>
        </p:txBody>
      </p:sp>
      <p:sp>
        <p:nvSpPr>
          <p:cNvPr id="263189" name="Line 21"/>
          <p:cNvSpPr>
            <a:spLocks noChangeShapeType="1"/>
          </p:cNvSpPr>
          <p:nvPr/>
        </p:nvSpPr>
        <p:spPr bwMode="auto">
          <a:xfrm>
            <a:off x="4648200" y="5715000"/>
            <a:ext cx="1447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nl-NL"/>
          </a:p>
        </p:txBody>
      </p:sp>
      <p:sp>
        <p:nvSpPr>
          <p:cNvPr id="263190" name="Line 22"/>
          <p:cNvSpPr>
            <a:spLocks noChangeShapeType="1"/>
          </p:cNvSpPr>
          <p:nvPr/>
        </p:nvSpPr>
        <p:spPr bwMode="auto">
          <a:xfrm flipH="1" flipV="1">
            <a:off x="5410200" y="4419600"/>
            <a:ext cx="68580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nl-NL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357158" y="285728"/>
            <a:ext cx="8382000" cy="1107996"/>
          </a:xfrm>
          <a:prstGeom prst="rect">
            <a:avLst/>
          </a:prstGeom>
        </p:spPr>
        <p:txBody>
          <a:bodyPr vert="horz" lIns="0" rIns="0" bIns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>I Sociaal Werk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/>
            </a:r>
            <a:br>
              <a:rPr kumimoji="0" lang="nl-B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</a:br>
            <a:r>
              <a:rPr lang="nl-BE" sz="2800" b="1" dirty="0" smtClean="0">
                <a:solidFill>
                  <a:schemeClr val="accent1"/>
                </a:solidFill>
                <a:latin typeface="Verdana" pitchFamily="34" charset="0"/>
                <a:ea typeface="+mj-ea"/>
                <a:cs typeface="+mj-cs"/>
              </a:rPr>
              <a:t>3. Voorwerp van sociaal werk</a:t>
            </a:r>
            <a:endParaRPr kumimoji="0" lang="nl-BE" sz="50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285720" y="1500174"/>
            <a:ext cx="7858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b="1" dirty="0" smtClean="0">
                <a:solidFill>
                  <a:schemeClr val="accent4"/>
                </a:solidFill>
                <a:latin typeface="Verdana" pitchFamily="34" charset="0"/>
              </a:rPr>
              <a:t>3.1. Welzijn in de literatuur</a:t>
            </a:r>
          </a:p>
          <a:p>
            <a:r>
              <a:rPr lang="nl-BE" b="1" dirty="0" smtClean="0">
                <a:solidFill>
                  <a:srgbClr val="FF0000"/>
                </a:solidFill>
                <a:latin typeface="Verdana" pitchFamily="34" charset="0"/>
              </a:rPr>
              <a:t>3.1.4. s</a:t>
            </a:r>
            <a:r>
              <a:rPr lang="nl-NL" b="1" dirty="0" err="1" smtClean="0">
                <a:solidFill>
                  <a:srgbClr val="FF0000"/>
                </a:solidFill>
                <a:latin typeface="Verdana" pitchFamily="34" charset="0"/>
              </a:rPr>
              <a:t>tructurele</a:t>
            </a:r>
            <a:r>
              <a:rPr lang="nl-NL" b="1" dirty="0" smtClean="0">
                <a:solidFill>
                  <a:srgbClr val="FF0000"/>
                </a:solidFill>
                <a:latin typeface="Verdana" pitchFamily="34" charset="0"/>
              </a:rPr>
              <a:t> definitie</a:t>
            </a:r>
          </a:p>
          <a:p>
            <a:endParaRPr lang="nl-BE" b="1" dirty="0" smtClean="0">
              <a:solidFill>
                <a:schemeClr val="accent4"/>
              </a:solidFill>
              <a:latin typeface="Verdana" pitchFamily="34" charset="0"/>
            </a:endParaRPr>
          </a:p>
          <a:p>
            <a:endParaRPr lang="nl-NL" dirty="0"/>
          </a:p>
        </p:txBody>
      </p:sp>
      <p:pic>
        <p:nvPicPr>
          <p:cNvPr id="2052" name="Picture 4" descr="http://www.ccfun.be/bouw/images/bou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2285992"/>
            <a:ext cx="4286250" cy="4286250"/>
          </a:xfrm>
          <a:prstGeom prst="rect">
            <a:avLst/>
          </a:prstGeom>
          <a:noFill/>
        </p:spPr>
      </p:pic>
      <p:pic>
        <p:nvPicPr>
          <p:cNvPr id="18" name="Picture 4" descr="http://www.folia.nl/uploads/big/__ideaal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072066" y="0"/>
            <a:ext cx="857256" cy="6437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Picture 6" descr="http://www.bpvtoolkit.nl/bpv.output/bpv.images/puzzelstukjes.jp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215074" y="0"/>
            <a:ext cx="785818" cy="6974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Picture 2" descr="http://projecthoop.files.wordpress.com/2009/06/geluk3.jpg?w=269&amp;h=300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143768" y="0"/>
            <a:ext cx="714379" cy="7967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" name="Picture 4" descr="http://www.ccfun.be/bouw/images/bouw.jpg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8072486" y="0"/>
            <a:ext cx="785794" cy="7857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3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3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3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3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3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3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1" grpId="0" build="p"/>
      <p:bldP spid="263175" grpId="0" build="p" autoUpdateAnimBg="0" advAuto="0"/>
      <p:bldP spid="263176" grpId="0" autoUpdateAnimBg="0"/>
      <p:bldP spid="263177" grpId="0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ESENTATION_ID" val="11110"/>
  <p:tag name="ARTICULATE_PROJECT_CHECK" val="0"/>
  <p:tag name="ARTICULATE_PRESENTER_VERSION" val="6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M_PROPERTY" val="1"/>
  <p:tag name="ART_QM_A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_QM_A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_QM_B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M_PROPERTIES_UNSET" val="1"/>
  <p:tag name="ARTICULATE_SLIDE_PAUSE" val="0"/>
  <p:tag name="OVERRIDE" val="QUIZMAKER_QUIZ_SLIDE"/>
  <p:tag name="QUIZMAKER_QUIZ_TITLE" val="Herhalingsoefening"/>
  <p:tag name="QUIZMAKER_QUIZ_FILENAME" val="C:\Documents and Settings\gebruiker\Mijn documenten\SWT-zelfstudie\PPT bestanden\Herhalingsoefening.quiz"/>
  <p:tag name="QUIZMAKER_QUIZ_SLIDE_ID" val="266"/>
  <p:tag name="QUIZMAKER_QUIZ_FORCE_UPDATE" val="0"/>
  <p:tag name="AQP_PASS_SCORE" val="80"/>
  <p:tag name="QUIZMAKER_LAST_MODIFY_DATE" val="40493,4913888889"/>
  <p:tag name="ELAPSEDTIME" val="0"/>
  <p:tag name="AQP_PASS_ACTION" val="2"/>
  <p:tag name="AQP_FAIL_ACTION" val="2"/>
  <p:tag name="AQP_TRAP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M_PROPERTY" val="1"/>
  <p:tag name="ART_QM_A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_QM_A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_QM_B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_QM_A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_QM_B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M_PROPERTIES_UNSET" val="1"/>
  <p:tag name="ARTICULATE_SLIDE_PAUSE" val="0"/>
  <p:tag name="AQP_PASS_ACTION" val="2"/>
  <p:tag name="AQP_FAIL_ACTION" val="2"/>
  <p:tag name="AQP_TRAP" val="0"/>
  <p:tag name="OVERRIDE" val="QUIZMAKER_QUIZ_SLIDE"/>
  <p:tag name="QUIZMAKER_QUIZ_TITLE" val="Oefening video "/>
  <p:tag name="QUIZMAKER_QUIZ_FILENAME" val="C:\Documents and Settings\gebruiker\Mijn documenten\SWT-zelfstudie\PPT bestanden\Oefening video .quiz"/>
  <p:tag name="QUIZMAKER_QUIZ_SLIDE_ID" val="268"/>
  <p:tag name="QUIZMAKER_QUIZ_FORCE_UPDATE" val="0"/>
  <p:tag name="AQP_PASS_SCORE" val="80"/>
  <p:tag name="QUIZMAKER_LAST_MODIFY_DATE" val="40493,5090972222"/>
  <p:tag name="ELAPSEDTIME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room">
  <a:themeElements>
    <a:clrScheme name="Media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Stroom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troo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68</TotalTime>
  <Words>534</Words>
  <Application>Microsoft Office PowerPoint</Application>
  <PresentationFormat>Diavoorstelling (4:3)</PresentationFormat>
  <Paragraphs>144</Paragraphs>
  <Slides>13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4" baseType="lpstr">
      <vt:lpstr>Stroom</vt:lpstr>
      <vt:lpstr>Les 6</vt:lpstr>
      <vt:lpstr>Herhalingsoefening</vt:lpstr>
      <vt:lpstr>Dia 3</vt:lpstr>
      <vt:lpstr>Dia 4</vt:lpstr>
      <vt:lpstr>Dia 5</vt:lpstr>
      <vt:lpstr>Dia 6</vt:lpstr>
      <vt:lpstr>Dia 7</vt:lpstr>
      <vt:lpstr>Dia 8</vt:lpstr>
      <vt:lpstr>Dia 9</vt:lpstr>
      <vt:lpstr>Dia 10</vt:lpstr>
      <vt:lpstr>Oefening video </vt:lpstr>
      <vt:lpstr>Dia 12</vt:lpstr>
      <vt:lpstr>Dia 13</vt:lpstr>
    </vt:vector>
  </TitlesOfParts>
  <Company>ArteveldeHogeschool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6</dc:title>
  <dc:creator>a</dc:creator>
  <cp:lastModifiedBy>Artevelde Hogeschool</cp:lastModifiedBy>
  <cp:revision>21</cp:revision>
  <dcterms:created xsi:type="dcterms:W3CDTF">2010-10-29T08:39:21Z</dcterms:created>
  <dcterms:modified xsi:type="dcterms:W3CDTF">2012-11-12T13:06:36Z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UseProject">
    <vt:lpwstr>1</vt:lpwstr>
  </property>
  <property fmtid="{D5CDD505-2E9C-101B-9397-08002B2CF9AE}" pid="3" name="ArticulateGUID">
    <vt:lpwstr>2A39AA64-573F-460A-8E0B-AEBC0758259B</vt:lpwstr>
  </property>
  <property fmtid="{D5CDD505-2E9C-101B-9397-08002B2CF9AE}" pid="4" name="ArticulatePath">
    <vt:lpwstr>LeSWT2010-2011les 6</vt:lpwstr>
  </property>
  <property fmtid="{D5CDD505-2E9C-101B-9397-08002B2CF9AE}" pid="5" name="ArticulateProjectFull">
    <vt:lpwstr>C:\Documents and Settings\gebruiker\Mijn documenten\SWT-zelfstudie\PPT bestanden\LeSWT2010-2011les 6.ppta</vt:lpwstr>
  </property>
</Properties>
</file>